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73" r:id="rId7"/>
    <p:sldId id="274" r:id="rId8"/>
    <p:sldId id="258" r:id="rId9"/>
    <p:sldId id="302" r:id="rId10"/>
    <p:sldId id="303" r:id="rId11"/>
    <p:sldId id="261" r:id="rId12"/>
    <p:sldId id="304" r:id="rId13"/>
    <p:sldId id="275" r:id="rId14"/>
    <p:sldId id="266" r:id="rId15"/>
    <p:sldId id="267" r:id="rId16"/>
    <p:sldId id="282" r:id="rId17"/>
    <p:sldId id="300" r:id="rId18"/>
    <p:sldId id="270" r:id="rId19"/>
    <p:sldId id="295" r:id="rId20"/>
    <p:sldId id="312" r:id="rId21"/>
    <p:sldId id="278" r:id="rId22"/>
    <p:sldId id="294" r:id="rId23"/>
    <p:sldId id="305" r:id="rId24"/>
    <p:sldId id="306" r:id="rId25"/>
    <p:sldId id="299" r:id="rId26"/>
    <p:sldId id="287" r:id="rId27"/>
    <p:sldId id="301" r:id="rId28"/>
    <p:sldId id="290" r:id="rId29"/>
    <p:sldId id="307" r:id="rId30"/>
    <p:sldId id="308" r:id="rId31"/>
    <p:sldId id="310" r:id="rId32"/>
    <p:sldId id="309" r:id="rId33"/>
    <p:sldId id="311" r:id="rId34"/>
    <p:sldId id="285" r:id="rId35"/>
    <p:sldId id="280" r:id="rId36"/>
    <p:sldId id="281" r:id="rId37"/>
    <p:sldId id="263" r:id="rId38"/>
    <p:sldId id="283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5484C7BC-3D2B-4DC0-8A1D-E41AE0AC522B}">
          <p14:sldIdLst>
            <p14:sldId id="256"/>
          </p14:sldIdLst>
        </p14:section>
        <p14:section name="Specifiche e dimensioni" id="{80B58466-548B-4649-95F8-37FC47E00A20}">
          <p14:sldIdLst>
            <p14:sldId id="257"/>
            <p14:sldId id="273"/>
            <p14:sldId id="274"/>
            <p14:sldId id="258"/>
            <p14:sldId id="302"/>
          </p14:sldIdLst>
        </p14:section>
        <p14:section name="Fluidodinamica interna" id="{FB3282D2-A003-4D31-80E0-52FD341EBA5B}">
          <p14:sldIdLst>
            <p14:sldId id="303"/>
            <p14:sldId id="261"/>
            <p14:sldId id="304"/>
            <p14:sldId id="275"/>
          </p14:sldIdLst>
        </p14:section>
        <p14:section name="Modello GT-Power" id="{3EF8F145-FBC4-41B2-9E8F-B96AF85F8ED2}">
          <p14:sldIdLst>
            <p14:sldId id="266"/>
            <p14:sldId id="267"/>
            <p14:sldId id="282"/>
            <p14:sldId id="300"/>
          </p14:sldIdLst>
        </p14:section>
        <p14:section name="Curve caratteristiche" id="{1FE0CF8B-9EFA-42E3-88C5-80D0AF85D016}">
          <p14:sldIdLst>
            <p14:sldId id="270"/>
            <p14:sldId id="295"/>
            <p14:sldId id="312"/>
          </p14:sldIdLst>
        </p14:section>
        <p14:section name="Distinta base e componenti" id="{A2FF11C2-F74A-4676-B10E-9DBF403F1F4B}">
          <p14:sldIdLst>
            <p14:sldId id="278"/>
          </p14:sldIdLst>
        </p14:section>
        <p14:section name="Unità cilindro" id="{B3BF4445-3529-401B-85FE-1E3FFF0ED403}">
          <p14:sldIdLst>
            <p14:sldId id="294"/>
          </p14:sldIdLst>
        </p14:section>
        <p14:section name="Blocco cilindro" id="{68A07B15-6257-4B67-AC76-3CB97A6F3659}">
          <p14:sldIdLst>
            <p14:sldId id="305"/>
          </p14:sldIdLst>
        </p14:section>
        <p14:section name="Liner" id="{926C7898-0BBA-4FDC-A64A-4EEBD2F5594B}">
          <p14:sldIdLst>
            <p14:sldId id="306"/>
          </p14:sldIdLst>
        </p14:section>
        <p14:section name="Testa e iniezione" id="{98ED884B-988D-4EA1-B66E-B36C958C2924}">
          <p14:sldIdLst>
            <p14:sldId id="299"/>
          </p14:sldIdLst>
        </p14:section>
        <p14:section name="Pistone articolato" id="{FA870108-BC99-4173-A7D3-1D745C1D7F78}">
          <p14:sldIdLst>
            <p14:sldId id="287"/>
            <p14:sldId id="301"/>
          </p14:sldIdLst>
        </p14:section>
        <p14:section name="Biella" id="{764AEBD1-429D-4565-B426-B87A8F6BF800}">
          <p14:sldIdLst>
            <p14:sldId id="290"/>
            <p14:sldId id="307"/>
            <p14:sldId id="308"/>
            <p14:sldId id="310"/>
            <p14:sldId id="309"/>
            <p14:sldId id="311"/>
          </p14:sldIdLst>
        </p14:section>
        <p14:section name="Albero motore" id="{2E75C390-4D29-4C92-9D61-DD935F300F8D}">
          <p14:sldIdLst>
            <p14:sldId id="285"/>
            <p14:sldId id="280"/>
            <p14:sldId id="281"/>
          </p14:sldIdLst>
        </p14:section>
        <p14:section name="Basamento" id="{3E8CFCA4-3A9F-4470-A295-2E1B7133A4F5}">
          <p14:sldIdLst>
            <p14:sldId id="263"/>
          </p14:sldIdLst>
        </p14:section>
        <p14:section name="Turbocompressore" id="{F79BA8C9-92DE-4C7C-85EA-8B0ACB4FA505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2E2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Coefficienti</a:t>
            </a:r>
            <a:r>
              <a:rPr lang="it-IT" baseline="0" dirty="0"/>
              <a:t> di efflusso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Intake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2736367703068275E-2"/>
                  <c:y val="2.80208166728466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637-440B-95BE-421F9FAE78CD}"/>
                </c:ext>
              </c:extLst>
            </c:dLbl>
            <c:dLbl>
              <c:idx val="3"/>
              <c:layout>
                <c:manualLayout>
                  <c:x val="-4.4860175674037286E-2"/>
                  <c:y val="2.80208166728467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37-440B-95BE-421F9FAE78CD}"/>
                </c:ext>
              </c:extLst>
            </c:dLbl>
            <c:dLbl>
              <c:idx val="4"/>
              <c:layout>
                <c:manualLayout>
                  <c:x val="-7.4593487267603981E-2"/>
                  <c:y val="1.89120878569169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37-440B-95BE-421F9FAE78CD}"/>
                </c:ext>
              </c:extLst>
            </c:dLbl>
            <c:dLbl>
              <c:idx val="5"/>
              <c:layout>
                <c:manualLayout>
                  <c:x val="-7.2469679296634934E-2"/>
                  <c:y val="1.8912087856916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37-440B-95BE-421F9FAE78CD}"/>
                </c:ext>
              </c:extLst>
            </c:dLbl>
            <c:dLbl>
              <c:idx val="6"/>
              <c:layout>
                <c:manualLayout>
                  <c:x val="-8.5212527122449241E-2"/>
                  <c:y val="7.526176837004677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37-440B-95BE-421F9FAE78CD}"/>
                </c:ext>
              </c:extLst>
            </c:dLbl>
            <c:dLbl>
              <c:idx val="7"/>
              <c:layout>
                <c:manualLayout>
                  <c:x val="-8.3088719151480181E-2"/>
                  <c:y val="1.43577234489520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37-440B-95BE-421F9FAE78CD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Foglio1!$A$2:$A$12</c:f>
              <c:numCache>
                <c:formatCode>General</c:formatCode>
                <c:ptCount val="11"/>
                <c:pt idx="0">
                  <c:v>180</c:v>
                </c:pt>
                <c:pt idx="1">
                  <c:v>190</c:v>
                </c:pt>
                <c:pt idx="2">
                  <c:v>200</c:v>
                </c:pt>
                <c:pt idx="3">
                  <c:v>210</c:v>
                </c:pt>
                <c:pt idx="4">
                  <c:v>220</c:v>
                </c:pt>
                <c:pt idx="5">
                  <c:v>230</c:v>
                </c:pt>
                <c:pt idx="6">
                  <c:v>240</c:v>
                </c:pt>
                <c:pt idx="7">
                  <c:v>250</c:v>
                </c:pt>
                <c:pt idx="8">
                  <c:v>260</c:v>
                </c:pt>
                <c:pt idx="9">
                  <c:v>270</c:v>
                </c:pt>
                <c:pt idx="10">
                  <c:v>280</c:v>
                </c:pt>
              </c:numCache>
            </c:numRef>
          </c:xVal>
          <c:yVal>
            <c:numRef>
              <c:f>Foglio1!$B$2:$B$12</c:f>
              <c:numCache>
                <c:formatCode>General</c:formatCode>
                <c:ptCount val="11"/>
                <c:pt idx="0">
                  <c:v>0.68791722101364017</c:v>
                </c:pt>
                <c:pt idx="1">
                  <c:v>0.69294321177208351</c:v>
                </c:pt>
                <c:pt idx="2">
                  <c:v>0.68675618419747841</c:v>
                </c:pt>
                <c:pt idx="3">
                  <c:v>0.67482599788115805</c:v>
                </c:pt>
                <c:pt idx="4">
                  <c:v>0.63178235084191725</c:v>
                </c:pt>
                <c:pt idx="5">
                  <c:v>0.57354637230839234</c:v>
                </c:pt>
                <c:pt idx="6">
                  <c:v>0.46831844624393765</c:v>
                </c:pt>
                <c:pt idx="7">
                  <c:v>0.2753169121943892</c:v>
                </c:pt>
                <c:pt idx="8">
                  <c:v>4.333051423254955E-2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C-46DE-B1E3-08D98EA6C25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Exhaust</c:v>
                </c:pt>
              </c:strCache>
            </c:strRef>
          </c:tx>
          <c:spPr>
            <a:ln w="22225" cap="rnd">
              <a:solidFill>
                <a:srgbClr val="BC2E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C2E29"/>
              </a:solidFill>
              <a:ln w="9525">
                <a:solidFill>
                  <a:srgbClr val="BC2E29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6.6316321965943816E-3"/>
                  <c:y val="-1.66347263472491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37-440B-95BE-421F9FAE78CD}"/>
                </c:ext>
              </c:extLst>
            </c:dLbl>
            <c:dLbl>
              <c:idx val="5"/>
              <c:layout>
                <c:manualLayout>
                  <c:x val="-2.1498287993377732E-2"/>
                  <c:y val="-2.34662729591965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37-440B-95BE-421F9FAE78CD}"/>
                </c:ext>
              </c:extLst>
            </c:dLbl>
            <c:dLbl>
              <c:idx val="6"/>
              <c:layout>
                <c:manualLayout>
                  <c:x val="-2.9993519877253932E-2"/>
                  <c:y val="-2.80206373671614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37-440B-95BE-421F9FAE78CD}"/>
                </c:ext>
              </c:extLst>
            </c:dLbl>
            <c:dLbl>
              <c:idx val="7"/>
              <c:layout>
                <c:manualLayout>
                  <c:x val="-1.7250672051439632E-2"/>
                  <c:y val="-2.57434551631789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637-440B-95BE-421F9FAE78CD}"/>
                </c:ext>
              </c:extLst>
            </c:dLbl>
            <c:dLbl>
              <c:idx val="8"/>
              <c:layout>
                <c:manualLayout>
                  <c:x val="-2.3622095964346862E-2"/>
                  <c:y val="-2.34662729591965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637-440B-95BE-421F9FAE78CD}"/>
                </c:ext>
              </c:extLst>
            </c:dLbl>
            <c:dLbl>
              <c:idx val="9"/>
              <c:layout>
                <c:manualLayout>
                  <c:x val="-1.7250672051439632E-2"/>
                  <c:y val="-3.02978195711439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37-440B-95BE-421F9FAE78CD}"/>
                </c:ext>
              </c:extLst>
            </c:dLbl>
            <c:dLbl>
              <c:idx val="10"/>
              <c:layout>
                <c:manualLayout>
                  <c:x val="-1.5126864080470582E-2"/>
                  <c:y val="-1.4357544143266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37-440B-95BE-421F9FAE78CD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Foglio1!$A$2:$A$12</c:f>
              <c:numCache>
                <c:formatCode>General</c:formatCode>
                <c:ptCount val="11"/>
                <c:pt idx="0">
                  <c:v>180</c:v>
                </c:pt>
                <c:pt idx="1">
                  <c:v>190</c:v>
                </c:pt>
                <c:pt idx="2">
                  <c:v>200</c:v>
                </c:pt>
                <c:pt idx="3">
                  <c:v>210</c:v>
                </c:pt>
                <c:pt idx="4">
                  <c:v>220</c:v>
                </c:pt>
                <c:pt idx="5">
                  <c:v>230</c:v>
                </c:pt>
                <c:pt idx="6">
                  <c:v>240</c:v>
                </c:pt>
                <c:pt idx="7">
                  <c:v>250</c:v>
                </c:pt>
                <c:pt idx="8">
                  <c:v>260</c:v>
                </c:pt>
                <c:pt idx="9">
                  <c:v>270</c:v>
                </c:pt>
                <c:pt idx="10">
                  <c:v>280</c:v>
                </c:pt>
              </c:numCache>
            </c:numRef>
          </c:xVal>
          <c:yVal>
            <c:numRef>
              <c:f>Foglio1!$C$2:$C$12</c:f>
              <c:numCache>
                <c:formatCode>General</c:formatCode>
                <c:ptCount val="11"/>
                <c:pt idx="0">
                  <c:v>0.71545792638790029</c:v>
                </c:pt>
                <c:pt idx="1">
                  <c:v>0.71545792638790029</c:v>
                </c:pt>
                <c:pt idx="2">
                  <c:v>0.71372246084447921</c:v>
                </c:pt>
                <c:pt idx="3">
                  <c:v>0.69952988245972281</c:v>
                </c:pt>
                <c:pt idx="4">
                  <c:v>0.66629130510267665</c:v>
                </c:pt>
                <c:pt idx="5">
                  <c:v>0.61991907748906305</c:v>
                </c:pt>
                <c:pt idx="6">
                  <c:v>0.55070145599877762</c:v>
                </c:pt>
                <c:pt idx="7">
                  <c:v>0.45542979035450665</c:v>
                </c:pt>
                <c:pt idx="8">
                  <c:v>0.3415038310964752</c:v>
                </c:pt>
                <c:pt idx="9">
                  <c:v>0.19599926237123463</c:v>
                </c:pt>
                <c:pt idx="10">
                  <c:v>9.2586596497006327E-4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BCC-46DE-B1E3-08D98EA6C25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40276120"/>
        <c:axId val="540274808"/>
      </c:scatterChart>
      <c:valAx>
        <c:axId val="540276120"/>
        <c:scaling>
          <c:orientation val="minMax"/>
          <c:max val="280"/>
          <c:min val="1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dirty="0"/>
                  <a:t>θ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74808"/>
        <c:crosses val="autoZero"/>
        <c:crossBetween val="midCat"/>
      </c:valAx>
      <c:valAx>
        <c:axId val="54027480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Coefficienti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76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Area Aspirazione</c:v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Foglio1!$A$2:$A$10</c:f>
              <c:numCache>
                <c:formatCode>General</c:formatCode>
                <c:ptCount val="9"/>
                <c:pt idx="0">
                  <c:v>180</c:v>
                </c:pt>
                <c:pt idx="1">
                  <c:v>190</c:v>
                </c:pt>
                <c:pt idx="2">
                  <c:v>200</c:v>
                </c:pt>
                <c:pt idx="3">
                  <c:v>210</c:v>
                </c:pt>
                <c:pt idx="4">
                  <c:v>220</c:v>
                </c:pt>
                <c:pt idx="5">
                  <c:v>230</c:v>
                </c:pt>
                <c:pt idx="6">
                  <c:v>240</c:v>
                </c:pt>
                <c:pt idx="7">
                  <c:v>250</c:v>
                </c:pt>
                <c:pt idx="8">
                  <c:v>260</c:v>
                </c:pt>
              </c:numCache>
            </c:numRef>
          </c:xVal>
          <c:yVal>
            <c:numRef>
              <c:f>Foglio1!$B$2:$B$10</c:f>
              <c:numCache>
                <c:formatCode>General</c:formatCode>
                <c:ptCount val="9"/>
                <c:pt idx="0">
                  <c:v>764.38930000000005</c:v>
                </c:pt>
                <c:pt idx="1">
                  <c:v>761.62599999999998</c:v>
                </c:pt>
                <c:pt idx="2">
                  <c:v>742.77769999999998</c:v>
                </c:pt>
                <c:pt idx="3">
                  <c:v>694.35839999999996</c:v>
                </c:pt>
                <c:pt idx="4">
                  <c:v>608.71730000000002</c:v>
                </c:pt>
                <c:pt idx="5">
                  <c:v>488.70839999999998</c:v>
                </c:pt>
                <c:pt idx="6">
                  <c:v>343.03789999999998</c:v>
                </c:pt>
                <c:pt idx="7">
                  <c:v>174.77850000000001</c:v>
                </c:pt>
                <c:pt idx="8">
                  <c:v>18.029699999999998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E8-4E80-AA4A-BDB923B4C0A8}"/>
            </c:ext>
          </c:extLst>
        </c:ser>
        <c:ser>
          <c:idx val="1"/>
          <c:order val="1"/>
          <c:tx>
            <c:v>Area Scarico</c:v>
          </c:tx>
          <c:spPr>
            <a:ln w="22225" cap="rnd">
              <a:solidFill>
                <a:srgbClr val="BC2E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C2E29"/>
              </a:solidFill>
              <a:ln w="9525">
                <a:solidFill>
                  <a:srgbClr val="BC2E29"/>
                </a:solidFill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Foglio1!$A$2:$A$12</c:f>
              <c:numCache>
                <c:formatCode>General</c:formatCode>
                <c:ptCount val="11"/>
                <c:pt idx="0">
                  <c:v>180</c:v>
                </c:pt>
                <c:pt idx="1">
                  <c:v>190</c:v>
                </c:pt>
                <c:pt idx="2">
                  <c:v>200</c:v>
                </c:pt>
                <c:pt idx="3">
                  <c:v>210</c:v>
                </c:pt>
                <c:pt idx="4">
                  <c:v>220</c:v>
                </c:pt>
                <c:pt idx="5">
                  <c:v>230</c:v>
                </c:pt>
                <c:pt idx="6">
                  <c:v>240</c:v>
                </c:pt>
                <c:pt idx="7">
                  <c:v>250</c:v>
                </c:pt>
                <c:pt idx="8">
                  <c:v>260</c:v>
                </c:pt>
                <c:pt idx="9">
                  <c:v>270</c:v>
                </c:pt>
                <c:pt idx="10">
                  <c:v>280</c:v>
                </c:pt>
              </c:numCache>
            </c:numRef>
          </c:xVal>
          <c:yVal>
            <c:numRef>
              <c:f>Foglio1!$C$2:$C$12</c:f>
              <c:numCache>
                <c:formatCode>General</c:formatCode>
                <c:ptCount val="11"/>
                <c:pt idx="0">
                  <c:v>2239.8000000000002</c:v>
                </c:pt>
                <c:pt idx="1">
                  <c:v>2239.8000000000002</c:v>
                </c:pt>
                <c:pt idx="2">
                  <c:v>2233.48</c:v>
                </c:pt>
                <c:pt idx="3">
                  <c:v>2147.11</c:v>
                </c:pt>
                <c:pt idx="4">
                  <c:v>2007.68</c:v>
                </c:pt>
                <c:pt idx="5">
                  <c:v>1817.66</c:v>
                </c:pt>
                <c:pt idx="6">
                  <c:v>1584.59</c:v>
                </c:pt>
                <c:pt idx="7">
                  <c:v>1312.61</c:v>
                </c:pt>
                <c:pt idx="8">
                  <c:v>969.48</c:v>
                </c:pt>
                <c:pt idx="9">
                  <c:v>520.76</c:v>
                </c:pt>
                <c:pt idx="10">
                  <c:v>66.650000000000006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22-41DA-8824-B6DD87C8BDC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54546768"/>
        <c:axId val="554544472"/>
      </c:scatterChart>
      <c:valAx>
        <c:axId val="554546768"/>
        <c:scaling>
          <c:orientation val="minMax"/>
          <c:max val="280"/>
          <c:min val="1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Angolo di manovella [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544472"/>
        <c:crosses val="autoZero"/>
        <c:crossBetween val="midCat"/>
      </c:valAx>
      <c:valAx>
        <c:axId val="554544472"/>
        <c:scaling>
          <c:orientation val="minMax"/>
          <c:max val="2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Area luci [mm</a:t>
                </a:r>
                <a:r>
                  <a:rPr lang="it-IT" baseline="30000" dirty="0"/>
                  <a:t>2</a:t>
                </a:r>
                <a:r>
                  <a:rPr lang="it-IT" sz="1330" b="0" i="0" u="none" strike="noStrike" baseline="0" dirty="0">
                    <a:effectLst/>
                  </a:rPr>
                  <a:t>]</a:t>
                </a:r>
                <a:endParaRPr lang="it-IT" baseline="30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546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Foglio1!$A$10</c:f>
              <c:strCache>
                <c:ptCount val="1"/>
                <c:pt idx="0">
                  <c:v>Aspirazione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F6E5-417E-97DD-AE02C46D5DD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E5-417E-97DD-AE02C46D5DDA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ysClr val="windowText" lastClr="000000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F6E5-417E-97DD-AE02C46D5DDA}"/>
              </c:ext>
            </c:extLst>
          </c:dPt>
          <c:cat>
            <c:multiLvlStrRef>
              <c:f>Foglio1!$A$10:$B$12</c:f>
              <c:multiLvlStrCache>
                <c:ptCount val="3"/>
                <c:lvl>
                  <c:pt idx="0">
                    <c:v>chiusa</c:v>
                  </c:pt>
                  <c:pt idx="1">
                    <c:v>aperta</c:v>
                  </c:pt>
                  <c:pt idx="2">
                    <c:v>chiusa</c:v>
                  </c:pt>
                </c:lvl>
                <c:lvl>
                  <c:pt idx="0">
                    <c:v>Aspirazione</c:v>
                  </c:pt>
                </c:lvl>
              </c:multiLvlStrCache>
            </c:multiLvlStrRef>
          </c:cat>
          <c:val>
            <c:numRef>
              <c:f>Foglio1!$C$10:$C$12</c:f>
              <c:numCache>
                <c:formatCode>General</c:formatCode>
                <c:ptCount val="3"/>
                <c:pt idx="0">
                  <c:v>95</c:v>
                </c:pt>
                <c:pt idx="1">
                  <c:v>170</c:v>
                </c:pt>
                <c:pt idx="2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E5-417E-97DD-AE02C46D5DDA}"/>
            </c:ext>
          </c:extLst>
        </c:ser>
        <c:ser>
          <c:idx val="1"/>
          <c:order val="1"/>
          <c:tx>
            <c:strRef>
              <c:f>Foglio1!$A$16</c:f>
              <c:strCache>
                <c:ptCount val="1"/>
                <c:pt idx="0">
                  <c:v>Combustione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F6E5-417E-97DD-AE02C46D5DDA}"/>
              </c:ext>
            </c:extLst>
          </c:dPt>
          <c:dPt>
            <c:idx val="1"/>
            <c:bubble3D val="0"/>
            <c:spPr>
              <a:solidFill>
                <a:srgbClr val="BC2E29"/>
              </a:solidFill>
              <a:ln w="19050"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6E5-417E-97DD-AE02C46D5DDA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C-F6E5-417E-97DD-AE02C46D5DDA}"/>
              </c:ext>
            </c:extLst>
          </c:dPt>
          <c:val>
            <c:numRef>
              <c:f>Foglio1!$C$16:$C$18</c:f>
              <c:numCache>
                <c:formatCode>General</c:formatCode>
                <c:ptCount val="3"/>
                <c:pt idx="0">
                  <c:v>9</c:v>
                </c:pt>
                <c:pt idx="1">
                  <c:v>39.4</c:v>
                </c:pt>
                <c:pt idx="2">
                  <c:v>311.60000000000002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6E5-417E-97DD-AE02C46D5DDA}"/>
            </c:ext>
          </c:extLst>
        </c:ser>
        <c:ser>
          <c:idx val="2"/>
          <c:order val="2"/>
          <c:tx>
            <c:strRef>
              <c:f>Foglio1!$A$13</c:f>
              <c:strCache>
                <c:ptCount val="1"/>
                <c:pt idx="0">
                  <c:v>Scarico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noFill/>
              <a:ln w="19050"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6E5-417E-97DD-AE02C46D5DDA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6E5-417E-97DD-AE02C46D5DDA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6E5-417E-97DD-AE02C46D5DDA}"/>
              </c:ext>
            </c:extLst>
          </c:dPt>
          <c:val>
            <c:numRef>
              <c:f>Foglio1!$C$13:$C$15</c:f>
              <c:numCache>
                <c:formatCode>General</c:formatCode>
                <c:ptCount val="3"/>
                <c:pt idx="0">
                  <c:v>75</c:v>
                </c:pt>
                <c:pt idx="1">
                  <c:v>210</c:v>
                </c:pt>
                <c:pt idx="2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6E5-417E-97DD-AE02C46D5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B49D3-9AB2-4C0C-B53B-802CF9EEF186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7F00D-2B68-4E01-8496-A673F6A383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1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80704E-D596-426A-847E-3AAB479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CD072F-A1DB-45BC-81FD-7B7CE0934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EB88DA-E830-4731-AE32-7F76A2E4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FDCA0E-2760-48E7-84CA-8CE823D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F8663-759B-4BDF-854E-97E95BDE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7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03311-B429-49E1-B9BC-EEFE3FA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E358B3-EA80-4045-8ADA-2B894B3BE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9C1CA-FA19-4B71-A036-6C20534A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90310B-1D32-4874-A12F-7CF1C38B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1B66E6-CB56-4D1A-8096-6C7D75A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38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5E618B-E15E-4039-84ED-98B12EFC3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F8EA16-5A14-403C-A1B3-9983062C1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950F68-D967-48A1-A365-167DA177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7045-5A8E-4773-A59B-CA8A33BD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AE88A4-3ACF-4AC9-A943-D53F00D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91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8B800-D86D-4A24-A526-8921D338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19A2F-1252-43AA-AE9C-CF57354D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173FC-3F7D-49FC-B802-DED81F4B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C4C7E1-0AD7-43A5-9C14-ECE5A79A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75EB75-5EEA-4160-B32E-6073AE62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33F9A-8685-42AA-8524-AB97FB0E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401286-E2D4-4BE1-8928-E12C0696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F7C13-92E2-477A-B4DC-BB2230B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7A9E22-5683-4B2D-A933-8D6CAFA3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9B28F1-606B-43C2-9344-DA7D80D3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429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0ACDE-BCE8-43FC-98F0-FDA5F81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0464C-5D69-46B7-85CA-A936C7C6C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17CA41-CA17-4574-A95B-67F2DB9D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0BE329-E410-46D3-935E-E485D3C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230321-7070-4889-8C1B-43C8910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672C86-F46E-4F09-B3D2-72FAE3B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86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66487-E855-4A8B-B62A-9DF77404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9EE20A-1A7A-4567-92C4-0A60EB6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26492B-58A8-432C-A44E-4C97B12A7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57C01-BCC2-4B58-8FBD-94B526E8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D2EF61-EAB2-4000-AC1F-301151F4C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6694EC-2820-4F5C-B99A-DA2D324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131B67-D1FC-4041-ADBD-180932AF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7C091A-9A7A-413C-8973-6BFC98CA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56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9FEC7-2791-451D-A265-3FC026F1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0247D6-C2D7-4C86-9DB9-EE20F9A4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100AF6-BDB4-49D1-B01A-68DB494E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8B29EF-93D5-4FAB-8A4A-64D68E9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72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28A9477-5E1A-4B72-A08F-EA216A83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538899-D546-4797-9766-C2DDBF7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05494-6770-4F90-9A94-D17A0DF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84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69D1D-FE5F-4A1B-9D17-15F32D3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E31F30-EABE-4F61-BAE7-82D97113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F53D89-E118-41ED-9E86-AC61A4E61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379124-D67D-43D6-B69D-F65E822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816560-742B-4DE5-95CF-854913E6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97DDE7-8D78-40B6-B423-1900FE4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94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C6336-8B15-4711-B53E-0385097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03DBE4C-6D7D-4EA7-AA66-D8E86B71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BB5860-9FD9-4AE2-9AD3-7F8C92245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18B63D-A9D5-41A0-BA14-630DF48D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8E724-7C74-4852-BFAB-AA980496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40FBCA-6271-4DB5-B7BB-0AD8D401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80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562C49-685E-4FA7-941F-4ADC9A1E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CED1D8-7D4F-49F3-BC1C-4F123D94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05509E-035F-4ED8-BD95-4105327C3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3724-0919-4D3E-8E20-1875A18A7434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17B5B9-1335-4E62-A94A-0757647FB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95CBA6-AB30-45DA-A228-3BD5844F0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0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2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F5B48EB-E8FC-4291-8F28-B3B54CBD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41" y="1613030"/>
            <a:ext cx="5190836" cy="51778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D5C5A7-F770-45B5-97DA-47E67DCC0C2F}"/>
              </a:ext>
            </a:extLst>
          </p:cNvPr>
          <p:cNvSpPr txBox="1"/>
          <p:nvPr/>
        </p:nvSpPr>
        <p:spPr>
          <a:xfrm>
            <a:off x="443345" y="1797784"/>
            <a:ext cx="761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it-IT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MOTORE DIESEL 2T2000HP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258F5D-1747-4356-AC3A-7E32CCADDA51}"/>
              </a:ext>
            </a:extLst>
          </p:cNvPr>
          <p:cNvSpPr txBox="1"/>
          <p:nvPr/>
        </p:nvSpPr>
        <p:spPr>
          <a:xfrm>
            <a:off x="443345" y="3352144"/>
            <a:ext cx="357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Georgia" panose="02040502050405020303" pitchFamily="18" charset="0"/>
              </a:rPr>
              <a:t>per elicottero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A11BCAB-487E-4449-8F15-6981C400C0E3}"/>
              </a:ext>
            </a:extLst>
          </p:cNvPr>
          <p:cNvGrpSpPr/>
          <p:nvPr/>
        </p:nvGrpSpPr>
        <p:grpSpPr>
          <a:xfrm>
            <a:off x="149730" y="5950506"/>
            <a:ext cx="3377969" cy="748274"/>
            <a:chOff x="443345" y="5698836"/>
            <a:chExt cx="3377969" cy="748274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9A949A2-1516-483C-85CE-90C52909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5" y="5698836"/>
              <a:ext cx="734280" cy="73244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84779E-74BF-4D57-A141-7D8ACF2BF636}"/>
                </a:ext>
              </a:extLst>
            </p:cNvPr>
            <p:cNvSpPr txBox="1"/>
            <p:nvPr/>
          </p:nvSpPr>
          <p:spPr>
            <a:xfrm>
              <a:off x="1318259" y="5713343"/>
              <a:ext cx="25030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F0D3370-A5E1-47D8-A49D-B9F021876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59" y="5698836"/>
              <a:ext cx="0" cy="73244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C70D46B-9F5C-4A8B-ABD2-E9A64F714AAE}"/>
                </a:ext>
              </a:extLst>
            </p:cNvPr>
            <p:cNvSpPr txBox="1"/>
            <p:nvPr/>
          </p:nvSpPr>
          <p:spPr>
            <a:xfrm>
              <a:off x="1318259" y="5965568"/>
              <a:ext cx="2503054" cy="48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FBF0E7-6826-2495-7840-3A34D75F28DB}"/>
              </a:ext>
            </a:extLst>
          </p:cNvPr>
          <p:cNvSpPr txBox="1"/>
          <p:nvPr/>
        </p:nvSpPr>
        <p:spPr>
          <a:xfrm>
            <a:off x="477590" y="1010270"/>
            <a:ext cx="2178556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Zappalorti</a:t>
            </a:r>
          </a:p>
        </p:txBody>
      </p:sp>
    </p:spTree>
    <p:extLst>
      <p:ext uri="{BB962C8B-B14F-4D97-AF65-F5344CB8AC3E}">
        <p14:creationId xmlns:p14="http://schemas.microsoft.com/office/powerpoint/2010/main" val="75858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8359B3F-30B0-4910-BB8E-2B767AB0D456}"/>
              </a:ext>
            </a:extLst>
          </p:cNvPr>
          <p:cNvSpPr/>
          <p:nvPr/>
        </p:nvSpPr>
        <p:spPr>
          <a:xfrm>
            <a:off x="509587" y="1140980"/>
            <a:ext cx="11172825" cy="54091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3603B28-F9E8-4257-8869-568D899EC76E}"/>
              </a:ext>
            </a:extLst>
          </p:cNvPr>
          <p:cNvGrpSpPr/>
          <p:nvPr/>
        </p:nvGrpSpPr>
        <p:grpSpPr>
          <a:xfrm>
            <a:off x="1603067" y="1243861"/>
            <a:ext cx="8985864" cy="4085028"/>
            <a:chOff x="1945505" y="1631991"/>
            <a:chExt cx="8046906" cy="3658172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55F97AB2-DCE1-40DF-986F-9F43B604A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18"/>
            <a:stretch/>
          </p:blipFill>
          <p:spPr>
            <a:xfrm>
              <a:off x="1945505" y="1761351"/>
              <a:ext cx="3526742" cy="3528812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8E60E7D-98E9-4DC9-8829-FABF08B20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926" y="1631991"/>
              <a:ext cx="3395485" cy="3658172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9CA850E-378F-4406-9FD5-455702C0FFBD}"/>
              </a:ext>
            </a:extLst>
          </p:cNvPr>
          <p:cNvGrpSpPr/>
          <p:nvPr/>
        </p:nvGrpSpPr>
        <p:grpSpPr>
          <a:xfrm>
            <a:off x="1479903" y="5560148"/>
            <a:ext cx="9232194" cy="989930"/>
            <a:chOff x="1054611" y="5560148"/>
            <a:chExt cx="9232194" cy="989930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8259BBE0-8238-4906-9E94-D7D9E5649A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11" y="5616659"/>
              <a:ext cx="0" cy="93341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B2244BA-8383-411A-984C-BB5664D0BFE6}"/>
                </a:ext>
              </a:extLst>
            </p:cNvPr>
            <p:cNvSpPr txBox="1"/>
            <p:nvPr/>
          </p:nvSpPr>
          <p:spPr>
            <a:xfrm>
              <a:off x="2259054" y="5560148"/>
              <a:ext cx="80277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evidenza la conformazione dell’</a:t>
              </a:r>
              <a:r>
                <a: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airbox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ricavato nel corpo dell’unità cilindro, il quale contribuisce alla formazione dei moti di </a:t>
              </a:r>
              <a:r>
                <a:rPr lang="it-IT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swirl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it-IT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tumble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oltre ad alimentare la cilindrata. Questa soluzione di </a:t>
              </a:r>
              <a:r>
                <a:rPr lang="it-IT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airbox 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anulare al cilindro, prende spunto da quella adottata sui Detroit Diesel serie 60 e successive.</a:t>
              </a:r>
              <a:endPara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3E5C856-3E15-4115-AEA8-2805584BD72A}"/>
                </a:ext>
              </a:extLst>
            </p:cNvPr>
            <p:cNvSpPr txBox="1"/>
            <p:nvPr/>
          </p:nvSpPr>
          <p:spPr>
            <a:xfrm>
              <a:off x="1054611" y="5560148"/>
              <a:ext cx="195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Airbox e</a:t>
              </a:r>
            </a:p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unità cilindro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87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40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 GT-Power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150A8D7B-A375-412D-A1DA-F99AA5492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9"/>
          <a:stretch/>
        </p:blipFill>
        <p:spPr>
          <a:xfrm>
            <a:off x="517565" y="2227594"/>
            <a:ext cx="11118548" cy="46304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430615-4645-4AAE-BA68-4B3C881F4ED0}"/>
              </a:ext>
            </a:extLst>
          </p:cNvPr>
          <p:cNvSpPr txBox="1"/>
          <p:nvPr/>
        </p:nvSpPr>
        <p:spPr>
          <a:xfrm>
            <a:off x="457675" y="1647744"/>
            <a:ext cx="112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 monodimensionale del motore sviluppato su due bancate uguali, ognuna delle quali è dotata di un proprio turbocompressore.</a:t>
            </a:r>
          </a:p>
        </p:txBody>
      </p:sp>
    </p:spTree>
    <p:extLst>
      <p:ext uri="{BB962C8B-B14F-4D97-AF65-F5344CB8AC3E}">
        <p14:creationId xmlns:p14="http://schemas.microsoft.com/office/powerpoint/2010/main" val="99668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D8248EB4-B492-4F40-8A6D-29E0F036A1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9" y="927112"/>
            <a:ext cx="10813493" cy="5865455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BF9097E-D6C8-4016-8D52-A0F86FE2B72E}"/>
              </a:ext>
            </a:extLst>
          </p:cNvPr>
          <p:cNvGrpSpPr/>
          <p:nvPr/>
        </p:nvGrpSpPr>
        <p:grpSpPr>
          <a:xfrm>
            <a:off x="9793169" y="3058366"/>
            <a:ext cx="2131857" cy="1780200"/>
            <a:chOff x="9861734" y="616405"/>
            <a:chExt cx="2131857" cy="1780200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DA48EEE-CC2D-49DF-A089-0D2C103144D2}"/>
                </a:ext>
              </a:extLst>
            </p:cNvPr>
            <p:cNvGrpSpPr/>
            <p:nvPr/>
          </p:nvGrpSpPr>
          <p:grpSpPr>
            <a:xfrm>
              <a:off x="10488357" y="1614096"/>
              <a:ext cx="1505234" cy="782509"/>
              <a:chOff x="5031905" y="4884368"/>
              <a:chExt cx="1782161" cy="814385"/>
            </a:xfrm>
          </p:grpSpPr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E67ADFCD-5906-46F1-BC4A-CC0D2CA3D160}"/>
                  </a:ext>
                </a:extLst>
              </p:cNvPr>
              <p:cNvSpPr/>
              <p:nvPr/>
            </p:nvSpPr>
            <p:spPr>
              <a:xfrm>
                <a:off x="5031905" y="4884368"/>
                <a:ext cx="172724" cy="797066"/>
              </a:xfrm>
              <a:custGeom>
                <a:avLst/>
                <a:gdLst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72768 h 1645920"/>
                  <a:gd name="connsiteX5" fmla="*/ 65837 w 376733"/>
                  <a:gd name="connsiteY5" fmla="*/ 1572768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72768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94713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87397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91055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71154 w 376733"/>
                  <a:gd name="connsiteY5" fmla="*/ 1564474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87365"/>
                  <a:gd name="connsiteY0" fmla="*/ 0 h 1645920"/>
                  <a:gd name="connsiteX1" fmla="*/ 0 w 387365"/>
                  <a:gd name="connsiteY1" fmla="*/ 0 h 1645920"/>
                  <a:gd name="connsiteX2" fmla="*/ 0 w 387365"/>
                  <a:gd name="connsiteY2" fmla="*/ 1645920 h 1645920"/>
                  <a:gd name="connsiteX3" fmla="*/ 376733 w 387365"/>
                  <a:gd name="connsiteY3" fmla="*/ 1645920 h 1645920"/>
                  <a:gd name="connsiteX4" fmla="*/ 387365 w 387365"/>
                  <a:gd name="connsiteY4" fmla="*/ 1564475 h 1645920"/>
                  <a:gd name="connsiteX5" fmla="*/ 71154 w 387365"/>
                  <a:gd name="connsiteY5" fmla="*/ 1564474 h 1645920"/>
                  <a:gd name="connsiteX6" fmla="*/ 65837 w 387365"/>
                  <a:gd name="connsiteY6" fmla="*/ 58521 h 1645920"/>
                  <a:gd name="connsiteX7" fmla="*/ 336499 w 387365"/>
                  <a:gd name="connsiteY7" fmla="*/ 58521 h 1645920"/>
                  <a:gd name="connsiteX8" fmla="*/ 336499 w 387365"/>
                  <a:gd name="connsiteY8" fmla="*/ 0 h 1645920"/>
                  <a:gd name="connsiteX0" fmla="*/ 336499 w 405611"/>
                  <a:gd name="connsiteY0" fmla="*/ 0 h 1645920"/>
                  <a:gd name="connsiteX1" fmla="*/ 0 w 405611"/>
                  <a:gd name="connsiteY1" fmla="*/ 0 h 1645920"/>
                  <a:gd name="connsiteX2" fmla="*/ 0 w 405611"/>
                  <a:gd name="connsiteY2" fmla="*/ 1645920 h 1645920"/>
                  <a:gd name="connsiteX3" fmla="*/ 376733 w 405611"/>
                  <a:gd name="connsiteY3" fmla="*/ 1645920 h 1645920"/>
                  <a:gd name="connsiteX4" fmla="*/ 387365 w 405611"/>
                  <a:gd name="connsiteY4" fmla="*/ 1564475 h 1645920"/>
                  <a:gd name="connsiteX5" fmla="*/ 71154 w 405611"/>
                  <a:gd name="connsiteY5" fmla="*/ 1564474 h 1645920"/>
                  <a:gd name="connsiteX6" fmla="*/ 65837 w 405611"/>
                  <a:gd name="connsiteY6" fmla="*/ 58521 h 1645920"/>
                  <a:gd name="connsiteX7" fmla="*/ 405611 w 405611"/>
                  <a:gd name="connsiteY7" fmla="*/ 63838 h 1645920"/>
                  <a:gd name="connsiteX8" fmla="*/ 336499 w 405611"/>
                  <a:gd name="connsiteY8" fmla="*/ 0 h 1645920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76733 w 405611"/>
                  <a:gd name="connsiteY3" fmla="*/ 165123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403314 w 405611"/>
                  <a:gd name="connsiteY3" fmla="*/ 165123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71490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8736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44886"/>
                  <a:gd name="connsiteX1" fmla="*/ 0 w 405611"/>
                  <a:gd name="connsiteY1" fmla="*/ 5316 h 1644886"/>
                  <a:gd name="connsiteX2" fmla="*/ 0 w 405611"/>
                  <a:gd name="connsiteY2" fmla="*/ 1644886 h 1644886"/>
                  <a:gd name="connsiteX3" fmla="*/ 387439 w 405611"/>
                  <a:gd name="connsiteY3" fmla="*/ 1644886 h 1644886"/>
                  <a:gd name="connsiteX4" fmla="*/ 387365 w 405611"/>
                  <a:gd name="connsiteY4" fmla="*/ 1566616 h 1644886"/>
                  <a:gd name="connsiteX5" fmla="*/ 71154 w 405611"/>
                  <a:gd name="connsiteY5" fmla="*/ 1569790 h 1644886"/>
                  <a:gd name="connsiteX6" fmla="*/ 65837 w 405611"/>
                  <a:gd name="connsiteY6" fmla="*/ 63837 h 1644886"/>
                  <a:gd name="connsiteX7" fmla="*/ 405611 w 405611"/>
                  <a:gd name="connsiteY7" fmla="*/ 69154 h 1644886"/>
                  <a:gd name="connsiteX8" fmla="*/ 400294 w 405611"/>
                  <a:gd name="connsiteY8" fmla="*/ 0 h 1644886"/>
                  <a:gd name="connsiteX0" fmla="*/ 400294 w 400294"/>
                  <a:gd name="connsiteY0" fmla="*/ 0 h 1644886"/>
                  <a:gd name="connsiteX1" fmla="*/ 0 w 400294"/>
                  <a:gd name="connsiteY1" fmla="*/ 5316 h 1644886"/>
                  <a:gd name="connsiteX2" fmla="*/ 0 w 400294"/>
                  <a:gd name="connsiteY2" fmla="*/ 1644886 h 1644886"/>
                  <a:gd name="connsiteX3" fmla="*/ 387439 w 400294"/>
                  <a:gd name="connsiteY3" fmla="*/ 1644886 h 1644886"/>
                  <a:gd name="connsiteX4" fmla="*/ 387365 w 400294"/>
                  <a:gd name="connsiteY4" fmla="*/ 1566616 h 1644886"/>
                  <a:gd name="connsiteX5" fmla="*/ 71154 w 400294"/>
                  <a:gd name="connsiteY5" fmla="*/ 1569790 h 1644886"/>
                  <a:gd name="connsiteX6" fmla="*/ 65837 w 400294"/>
                  <a:gd name="connsiteY6" fmla="*/ 63837 h 1644886"/>
                  <a:gd name="connsiteX7" fmla="*/ 386561 w 400294"/>
                  <a:gd name="connsiteY7" fmla="*/ 78679 h 1644886"/>
                  <a:gd name="connsiteX8" fmla="*/ 400294 w 400294"/>
                  <a:gd name="connsiteY8" fmla="*/ 0 h 1644886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60662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414236"/>
                  <a:gd name="connsiteY0" fmla="*/ 0 h 1641711"/>
                  <a:gd name="connsiteX1" fmla="*/ 0 w 414236"/>
                  <a:gd name="connsiteY1" fmla="*/ 2141 h 1641711"/>
                  <a:gd name="connsiteX2" fmla="*/ 0 w 414236"/>
                  <a:gd name="connsiteY2" fmla="*/ 1641711 h 1641711"/>
                  <a:gd name="connsiteX3" fmla="*/ 387439 w 414236"/>
                  <a:gd name="connsiteY3" fmla="*/ 1641711 h 1641711"/>
                  <a:gd name="connsiteX4" fmla="*/ 379172 w 414236"/>
                  <a:gd name="connsiteY4" fmla="*/ 1600163 h 1641711"/>
                  <a:gd name="connsiteX5" fmla="*/ 387365 w 414236"/>
                  <a:gd name="connsiteY5" fmla="*/ 1563441 h 1641711"/>
                  <a:gd name="connsiteX6" fmla="*/ 71154 w 414236"/>
                  <a:gd name="connsiteY6" fmla="*/ 1566615 h 1641711"/>
                  <a:gd name="connsiteX7" fmla="*/ 65837 w 414236"/>
                  <a:gd name="connsiteY7" fmla="*/ 76537 h 1641711"/>
                  <a:gd name="connsiteX8" fmla="*/ 386561 w 414236"/>
                  <a:gd name="connsiteY8" fmla="*/ 75504 h 1641711"/>
                  <a:gd name="connsiteX9" fmla="*/ 384419 w 414236"/>
                  <a:gd name="connsiteY9" fmla="*/ 0 h 1641711"/>
                  <a:gd name="connsiteX0" fmla="*/ 384419 w 431494"/>
                  <a:gd name="connsiteY0" fmla="*/ 0 h 1641711"/>
                  <a:gd name="connsiteX1" fmla="*/ 0 w 431494"/>
                  <a:gd name="connsiteY1" fmla="*/ 2141 h 1641711"/>
                  <a:gd name="connsiteX2" fmla="*/ 0 w 431494"/>
                  <a:gd name="connsiteY2" fmla="*/ 1641711 h 1641711"/>
                  <a:gd name="connsiteX3" fmla="*/ 387439 w 431494"/>
                  <a:gd name="connsiteY3" fmla="*/ 1641711 h 1641711"/>
                  <a:gd name="connsiteX4" fmla="*/ 387365 w 431494"/>
                  <a:gd name="connsiteY4" fmla="*/ 1563441 h 1641711"/>
                  <a:gd name="connsiteX5" fmla="*/ 71154 w 431494"/>
                  <a:gd name="connsiteY5" fmla="*/ 1566615 h 1641711"/>
                  <a:gd name="connsiteX6" fmla="*/ 65837 w 431494"/>
                  <a:gd name="connsiteY6" fmla="*/ 76537 h 1641711"/>
                  <a:gd name="connsiteX7" fmla="*/ 386561 w 431494"/>
                  <a:gd name="connsiteY7" fmla="*/ 75504 h 1641711"/>
                  <a:gd name="connsiteX8" fmla="*/ 384419 w 431494"/>
                  <a:gd name="connsiteY8" fmla="*/ 0 h 1641711"/>
                  <a:gd name="connsiteX0" fmla="*/ 384419 w 409039"/>
                  <a:gd name="connsiteY0" fmla="*/ 0 h 1642067"/>
                  <a:gd name="connsiteX1" fmla="*/ 0 w 409039"/>
                  <a:gd name="connsiteY1" fmla="*/ 2141 h 1642067"/>
                  <a:gd name="connsiteX2" fmla="*/ 0 w 409039"/>
                  <a:gd name="connsiteY2" fmla="*/ 1641711 h 1642067"/>
                  <a:gd name="connsiteX3" fmla="*/ 387439 w 409039"/>
                  <a:gd name="connsiteY3" fmla="*/ 1641711 h 1642067"/>
                  <a:gd name="connsiteX4" fmla="*/ 387365 w 409039"/>
                  <a:gd name="connsiteY4" fmla="*/ 1563441 h 1642067"/>
                  <a:gd name="connsiteX5" fmla="*/ 71154 w 409039"/>
                  <a:gd name="connsiteY5" fmla="*/ 1566615 h 1642067"/>
                  <a:gd name="connsiteX6" fmla="*/ 65837 w 409039"/>
                  <a:gd name="connsiteY6" fmla="*/ 76537 h 1642067"/>
                  <a:gd name="connsiteX7" fmla="*/ 386561 w 409039"/>
                  <a:gd name="connsiteY7" fmla="*/ 75504 h 1642067"/>
                  <a:gd name="connsiteX8" fmla="*/ 384419 w 409039"/>
                  <a:gd name="connsiteY8" fmla="*/ 0 h 1642067"/>
                  <a:gd name="connsiteX0" fmla="*/ 384419 w 410804"/>
                  <a:gd name="connsiteY0" fmla="*/ 0 h 1641711"/>
                  <a:gd name="connsiteX1" fmla="*/ 0 w 410804"/>
                  <a:gd name="connsiteY1" fmla="*/ 2141 h 1641711"/>
                  <a:gd name="connsiteX2" fmla="*/ 0 w 410804"/>
                  <a:gd name="connsiteY2" fmla="*/ 1641711 h 1641711"/>
                  <a:gd name="connsiteX3" fmla="*/ 387439 w 410804"/>
                  <a:gd name="connsiteY3" fmla="*/ 1641711 h 1641711"/>
                  <a:gd name="connsiteX4" fmla="*/ 387365 w 410804"/>
                  <a:gd name="connsiteY4" fmla="*/ 1563441 h 1641711"/>
                  <a:gd name="connsiteX5" fmla="*/ 71154 w 410804"/>
                  <a:gd name="connsiteY5" fmla="*/ 1566615 h 1641711"/>
                  <a:gd name="connsiteX6" fmla="*/ 65837 w 410804"/>
                  <a:gd name="connsiteY6" fmla="*/ 76537 h 1641711"/>
                  <a:gd name="connsiteX7" fmla="*/ 386561 w 410804"/>
                  <a:gd name="connsiteY7" fmla="*/ 75504 h 1641711"/>
                  <a:gd name="connsiteX8" fmla="*/ 384419 w 410804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400294 w 400294"/>
                  <a:gd name="connsiteY0" fmla="*/ 0 h 1644886"/>
                  <a:gd name="connsiteX1" fmla="*/ 0 w 400294"/>
                  <a:gd name="connsiteY1" fmla="*/ 5316 h 1644886"/>
                  <a:gd name="connsiteX2" fmla="*/ 0 w 400294"/>
                  <a:gd name="connsiteY2" fmla="*/ 1644886 h 1644886"/>
                  <a:gd name="connsiteX3" fmla="*/ 387439 w 400294"/>
                  <a:gd name="connsiteY3" fmla="*/ 1644886 h 1644886"/>
                  <a:gd name="connsiteX4" fmla="*/ 387365 w 400294"/>
                  <a:gd name="connsiteY4" fmla="*/ 1566616 h 1644886"/>
                  <a:gd name="connsiteX5" fmla="*/ 71154 w 400294"/>
                  <a:gd name="connsiteY5" fmla="*/ 1569790 h 1644886"/>
                  <a:gd name="connsiteX6" fmla="*/ 65837 w 400294"/>
                  <a:gd name="connsiteY6" fmla="*/ 79712 h 1644886"/>
                  <a:gd name="connsiteX7" fmla="*/ 386561 w 400294"/>
                  <a:gd name="connsiteY7" fmla="*/ 78679 h 1644886"/>
                  <a:gd name="connsiteX8" fmla="*/ 400294 w 400294"/>
                  <a:gd name="connsiteY8" fmla="*/ 0 h 1644886"/>
                  <a:gd name="connsiteX0" fmla="*/ 37806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7806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439" h="1641711">
                    <a:moveTo>
                      <a:pt x="384419" y="0"/>
                    </a:moveTo>
                    <a:lnTo>
                      <a:pt x="0" y="2141"/>
                    </a:lnTo>
                    <a:lnTo>
                      <a:pt x="0" y="1641711"/>
                    </a:lnTo>
                    <a:lnTo>
                      <a:pt x="387439" y="1641711"/>
                    </a:lnTo>
                    <a:cubicBezTo>
                      <a:pt x="387414" y="1615621"/>
                      <a:pt x="387390" y="1589531"/>
                      <a:pt x="387365" y="1563441"/>
                    </a:cubicBezTo>
                    <a:lnTo>
                      <a:pt x="71154" y="1566615"/>
                    </a:lnTo>
                    <a:cubicBezTo>
                      <a:pt x="68495" y="821576"/>
                      <a:pt x="68495" y="821576"/>
                      <a:pt x="65837" y="76537"/>
                    </a:cubicBezTo>
                    <a:lnTo>
                      <a:pt x="386561" y="75504"/>
                    </a:lnTo>
                    <a:lnTo>
                      <a:pt x="384419" y="0"/>
                    </a:lnTo>
                    <a:close/>
                  </a:path>
                </a:pathLst>
              </a:custGeom>
              <a:solidFill>
                <a:srgbClr val="BC2E29"/>
              </a:solidFill>
              <a:ln>
                <a:solidFill>
                  <a:srgbClr val="BC2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charset="0"/>
                </a:endParaRPr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77228FE0-0B3B-4BC3-A64F-403DEE0F121C}"/>
                  </a:ext>
                </a:extLst>
              </p:cNvPr>
              <p:cNvSpPr/>
              <p:nvPr/>
            </p:nvSpPr>
            <p:spPr>
              <a:xfrm rot="10800000">
                <a:off x="6641342" y="4901687"/>
                <a:ext cx="172724" cy="797066"/>
              </a:xfrm>
              <a:custGeom>
                <a:avLst/>
                <a:gdLst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72768 h 1645920"/>
                  <a:gd name="connsiteX5" fmla="*/ 65837 w 376733"/>
                  <a:gd name="connsiteY5" fmla="*/ 1572768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72768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94713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87397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65837 w 376733"/>
                  <a:gd name="connsiteY5" fmla="*/ 1591055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76733"/>
                  <a:gd name="connsiteY0" fmla="*/ 0 h 1645920"/>
                  <a:gd name="connsiteX1" fmla="*/ 0 w 376733"/>
                  <a:gd name="connsiteY1" fmla="*/ 0 h 1645920"/>
                  <a:gd name="connsiteX2" fmla="*/ 0 w 376733"/>
                  <a:gd name="connsiteY2" fmla="*/ 1645920 h 1645920"/>
                  <a:gd name="connsiteX3" fmla="*/ 376733 w 376733"/>
                  <a:gd name="connsiteY3" fmla="*/ 1645920 h 1645920"/>
                  <a:gd name="connsiteX4" fmla="*/ 376733 w 376733"/>
                  <a:gd name="connsiteY4" fmla="*/ 1591056 h 1645920"/>
                  <a:gd name="connsiteX5" fmla="*/ 71154 w 376733"/>
                  <a:gd name="connsiteY5" fmla="*/ 1564474 h 1645920"/>
                  <a:gd name="connsiteX6" fmla="*/ 65837 w 376733"/>
                  <a:gd name="connsiteY6" fmla="*/ 58521 h 1645920"/>
                  <a:gd name="connsiteX7" fmla="*/ 336499 w 376733"/>
                  <a:gd name="connsiteY7" fmla="*/ 58521 h 1645920"/>
                  <a:gd name="connsiteX8" fmla="*/ 336499 w 376733"/>
                  <a:gd name="connsiteY8" fmla="*/ 0 h 1645920"/>
                  <a:gd name="connsiteX0" fmla="*/ 336499 w 387365"/>
                  <a:gd name="connsiteY0" fmla="*/ 0 h 1645920"/>
                  <a:gd name="connsiteX1" fmla="*/ 0 w 387365"/>
                  <a:gd name="connsiteY1" fmla="*/ 0 h 1645920"/>
                  <a:gd name="connsiteX2" fmla="*/ 0 w 387365"/>
                  <a:gd name="connsiteY2" fmla="*/ 1645920 h 1645920"/>
                  <a:gd name="connsiteX3" fmla="*/ 376733 w 387365"/>
                  <a:gd name="connsiteY3" fmla="*/ 1645920 h 1645920"/>
                  <a:gd name="connsiteX4" fmla="*/ 387365 w 387365"/>
                  <a:gd name="connsiteY4" fmla="*/ 1564475 h 1645920"/>
                  <a:gd name="connsiteX5" fmla="*/ 71154 w 387365"/>
                  <a:gd name="connsiteY5" fmla="*/ 1564474 h 1645920"/>
                  <a:gd name="connsiteX6" fmla="*/ 65837 w 387365"/>
                  <a:gd name="connsiteY6" fmla="*/ 58521 h 1645920"/>
                  <a:gd name="connsiteX7" fmla="*/ 336499 w 387365"/>
                  <a:gd name="connsiteY7" fmla="*/ 58521 h 1645920"/>
                  <a:gd name="connsiteX8" fmla="*/ 336499 w 387365"/>
                  <a:gd name="connsiteY8" fmla="*/ 0 h 1645920"/>
                  <a:gd name="connsiteX0" fmla="*/ 336499 w 405611"/>
                  <a:gd name="connsiteY0" fmla="*/ 0 h 1645920"/>
                  <a:gd name="connsiteX1" fmla="*/ 0 w 405611"/>
                  <a:gd name="connsiteY1" fmla="*/ 0 h 1645920"/>
                  <a:gd name="connsiteX2" fmla="*/ 0 w 405611"/>
                  <a:gd name="connsiteY2" fmla="*/ 1645920 h 1645920"/>
                  <a:gd name="connsiteX3" fmla="*/ 376733 w 405611"/>
                  <a:gd name="connsiteY3" fmla="*/ 1645920 h 1645920"/>
                  <a:gd name="connsiteX4" fmla="*/ 387365 w 405611"/>
                  <a:gd name="connsiteY4" fmla="*/ 1564475 h 1645920"/>
                  <a:gd name="connsiteX5" fmla="*/ 71154 w 405611"/>
                  <a:gd name="connsiteY5" fmla="*/ 1564474 h 1645920"/>
                  <a:gd name="connsiteX6" fmla="*/ 65837 w 405611"/>
                  <a:gd name="connsiteY6" fmla="*/ 58521 h 1645920"/>
                  <a:gd name="connsiteX7" fmla="*/ 405611 w 405611"/>
                  <a:gd name="connsiteY7" fmla="*/ 63838 h 1645920"/>
                  <a:gd name="connsiteX8" fmla="*/ 336499 w 405611"/>
                  <a:gd name="connsiteY8" fmla="*/ 0 h 1645920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76733 w 405611"/>
                  <a:gd name="connsiteY3" fmla="*/ 165123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403314 w 405611"/>
                  <a:gd name="connsiteY3" fmla="*/ 165123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87365 w 405611"/>
                  <a:gd name="connsiteY4" fmla="*/ 1569791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71490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9371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51236"/>
                  <a:gd name="connsiteX1" fmla="*/ 0 w 405611"/>
                  <a:gd name="connsiteY1" fmla="*/ 5316 h 1651236"/>
                  <a:gd name="connsiteX2" fmla="*/ 0 w 405611"/>
                  <a:gd name="connsiteY2" fmla="*/ 1651236 h 1651236"/>
                  <a:gd name="connsiteX3" fmla="*/ 387439 w 405611"/>
                  <a:gd name="connsiteY3" fmla="*/ 1644886 h 1651236"/>
                  <a:gd name="connsiteX4" fmla="*/ 387365 w 405611"/>
                  <a:gd name="connsiteY4" fmla="*/ 1566616 h 1651236"/>
                  <a:gd name="connsiteX5" fmla="*/ 71154 w 405611"/>
                  <a:gd name="connsiteY5" fmla="*/ 1569790 h 1651236"/>
                  <a:gd name="connsiteX6" fmla="*/ 65837 w 405611"/>
                  <a:gd name="connsiteY6" fmla="*/ 63837 h 1651236"/>
                  <a:gd name="connsiteX7" fmla="*/ 405611 w 405611"/>
                  <a:gd name="connsiteY7" fmla="*/ 69154 h 1651236"/>
                  <a:gd name="connsiteX8" fmla="*/ 400294 w 405611"/>
                  <a:gd name="connsiteY8" fmla="*/ 0 h 1651236"/>
                  <a:gd name="connsiteX0" fmla="*/ 400294 w 405611"/>
                  <a:gd name="connsiteY0" fmla="*/ 0 h 1644886"/>
                  <a:gd name="connsiteX1" fmla="*/ 0 w 405611"/>
                  <a:gd name="connsiteY1" fmla="*/ 5316 h 1644886"/>
                  <a:gd name="connsiteX2" fmla="*/ 0 w 405611"/>
                  <a:gd name="connsiteY2" fmla="*/ 1644886 h 1644886"/>
                  <a:gd name="connsiteX3" fmla="*/ 387439 w 405611"/>
                  <a:gd name="connsiteY3" fmla="*/ 1644886 h 1644886"/>
                  <a:gd name="connsiteX4" fmla="*/ 387365 w 405611"/>
                  <a:gd name="connsiteY4" fmla="*/ 1566616 h 1644886"/>
                  <a:gd name="connsiteX5" fmla="*/ 71154 w 405611"/>
                  <a:gd name="connsiteY5" fmla="*/ 1569790 h 1644886"/>
                  <a:gd name="connsiteX6" fmla="*/ 65837 w 405611"/>
                  <a:gd name="connsiteY6" fmla="*/ 63837 h 1644886"/>
                  <a:gd name="connsiteX7" fmla="*/ 405611 w 405611"/>
                  <a:gd name="connsiteY7" fmla="*/ 69154 h 1644886"/>
                  <a:gd name="connsiteX8" fmla="*/ 400294 w 405611"/>
                  <a:gd name="connsiteY8" fmla="*/ 0 h 1644886"/>
                  <a:gd name="connsiteX0" fmla="*/ 400294 w 400294"/>
                  <a:gd name="connsiteY0" fmla="*/ 0 h 1644886"/>
                  <a:gd name="connsiteX1" fmla="*/ 0 w 400294"/>
                  <a:gd name="connsiteY1" fmla="*/ 5316 h 1644886"/>
                  <a:gd name="connsiteX2" fmla="*/ 0 w 400294"/>
                  <a:gd name="connsiteY2" fmla="*/ 1644886 h 1644886"/>
                  <a:gd name="connsiteX3" fmla="*/ 387439 w 400294"/>
                  <a:gd name="connsiteY3" fmla="*/ 1644886 h 1644886"/>
                  <a:gd name="connsiteX4" fmla="*/ 387365 w 400294"/>
                  <a:gd name="connsiteY4" fmla="*/ 1566616 h 1644886"/>
                  <a:gd name="connsiteX5" fmla="*/ 71154 w 400294"/>
                  <a:gd name="connsiteY5" fmla="*/ 1569790 h 1644886"/>
                  <a:gd name="connsiteX6" fmla="*/ 65837 w 400294"/>
                  <a:gd name="connsiteY6" fmla="*/ 63837 h 1644886"/>
                  <a:gd name="connsiteX7" fmla="*/ 386561 w 400294"/>
                  <a:gd name="connsiteY7" fmla="*/ 78679 h 1644886"/>
                  <a:gd name="connsiteX8" fmla="*/ 400294 w 400294"/>
                  <a:gd name="connsiteY8" fmla="*/ 0 h 1644886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60662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414236"/>
                  <a:gd name="connsiteY0" fmla="*/ 0 h 1641711"/>
                  <a:gd name="connsiteX1" fmla="*/ 0 w 414236"/>
                  <a:gd name="connsiteY1" fmla="*/ 2141 h 1641711"/>
                  <a:gd name="connsiteX2" fmla="*/ 0 w 414236"/>
                  <a:gd name="connsiteY2" fmla="*/ 1641711 h 1641711"/>
                  <a:gd name="connsiteX3" fmla="*/ 387439 w 414236"/>
                  <a:gd name="connsiteY3" fmla="*/ 1641711 h 1641711"/>
                  <a:gd name="connsiteX4" fmla="*/ 379172 w 414236"/>
                  <a:gd name="connsiteY4" fmla="*/ 1600163 h 1641711"/>
                  <a:gd name="connsiteX5" fmla="*/ 387365 w 414236"/>
                  <a:gd name="connsiteY5" fmla="*/ 1563441 h 1641711"/>
                  <a:gd name="connsiteX6" fmla="*/ 71154 w 414236"/>
                  <a:gd name="connsiteY6" fmla="*/ 1566615 h 1641711"/>
                  <a:gd name="connsiteX7" fmla="*/ 65837 w 414236"/>
                  <a:gd name="connsiteY7" fmla="*/ 76537 h 1641711"/>
                  <a:gd name="connsiteX8" fmla="*/ 386561 w 414236"/>
                  <a:gd name="connsiteY8" fmla="*/ 75504 h 1641711"/>
                  <a:gd name="connsiteX9" fmla="*/ 384419 w 414236"/>
                  <a:gd name="connsiteY9" fmla="*/ 0 h 1641711"/>
                  <a:gd name="connsiteX0" fmla="*/ 384419 w 431494"/>
                  <a:gd name="connsiteY0" fmla="*/ 0 h 1641711"/>
                  <a:gd name="connsiteX1" fmla="*/ 0 w 431494"/>
                  <a:gd name="connsiteY1" fmla="*/ 2141 h 1641711"/>
                  <a:gd name="connsiteX2" fmla="*/ 0 w 431494"/>
                  <a:gd name="connsiteY2" fmla="*/ 1641711 h 1641711"/>
                  <a:gd name="connsiteX3" fmla="*/ 387439 w 431494"/>
                  <a:gd name="connsiteY3" fmla="*/ 1641711 h 1641711"/>
                  <a:gd name="connsiteX4" fmla="*/ 387365 w 431494"/>
                  <a:gd name="connsiteY4" fmla="*/ 1563441 h 1641711"/>
                  <a:gd name="connsiteX5" fmla="*/ 71154 w 431494"/>
                  <a:gd name="connsiteY5" fmla="*/ 1566615 h 1641711"/>
                  <a:gd name="connsiteX6" fmla="*/ 65837 w 431494"/>
                  <a:gd name="connsiteY6" fmla="*/ 76537 h 1641711"/>
                  <a:gd name="connsiteX7" fmla="*/ 386561 w 431494"/>
                  <a:gd name="connsiteY7" fmla="*/ 75504 h 1641711"/>
                  <a:gd name="connsiteX8" fmla="*/ 384419 w 431494"/>
                  <a:gd name="connsiteY8" fmla="*/ 0 h 1641711"/>
                  <a:gd name="connsiteX0" fmla="*/ 384419 w 409039"/>
                  <a:gd name="connsiteY0" fmla="*/ 0 h 1642067"/>
                  <a:gd name="connsiteX1" fmla="*/ 0 w 409039"/>
                  <a:gd name="connsiteY1" fmla="*/ 2141 h 1642067"/>
                  <a:gd name="connsiteX2" fmla="*/ 0 w 409039"/>
                  <a:gd name="connsiteY2" fmla="*/ 1641711 h 1642067"/>
                  <a:gd name="connsiteX3" fmla="*/ 387439 w 409039"/>
                  <a:gd name="connsiteY3" fmla="*/ 1641711 h 1642067"/>
                  <a:gd name="connsiteX4" fmla="*/ 387365 w 409039"/>
                  <a:gd name="connsiteY4" fmla="*/ 1563441 h 1642067"/>
                  <a:gd name="connsiteX5" fmla="*/ 71154 w 409039"/>
                  <a:gd name="connsiteY5" fmla="*/ 1566615 h 1642067"/>
                  <a:gd name="connsiteX6" fmla="*/ 65837 w 409039"/>
                  <a:gd name="connsiteY6" fmla="*/ 76537 h 1642067"/>
                  <a:gd name="connsiteX7" fmla="*/ 386561 w 409039"/>
                  <a:gd name="connsiteY7" fmla="*/ 75504 h 1642067"/>
                  <a:gd name="connsiteX8" fmla="*/ 384419 w 409039"/>
                  <a:gd name="connsiteY8" fmla="*/ 0 h 1642067"/>
                  <a:gd name="connsiteX0" fmla="*/ 384419 w 410804"/>
                  <a:gd name="connsiteY0" fmla="*/ 0 h 1641711"/>
                  <a:gd name="connsiteX1" fmla="*/ 0 w 410804"/>
                  <a:gd name="connsiteY1" fmla="*/ 2141 h 1641711"/>
                  <a:gd name="connsiteX2" fmla="*/ 0 w 410804"/>
                  <a:gd name="connsiteY2" fmla="*/ 1641711 h 1641711"/>
                  <a:gd name="connsiteX3" fmla="*/ 387439 w 410804"/>
                  <a:gd name="connsiteY3" fmla="*/ 1641711 h 1641711"/>
                  <a:gd name="connsiteX4" fmla="*/ 387365 w 410804"/>
                  <a:gd name="connsiteY4" fmla="*/ 1563441 h 1641711"/>
                  <a:gd name="connsiteX5" fmla="*/ 71154 w 410804"/>
                  <a:gd name="connsiteY5" fmla="*/ 1566615 h 1641711"/>
                  <a:gd name="connsiteX6" fmla="*/ 65837 w 410804"/>
                  <a:gd name="connsiteY6" fmla="*/ 76537 h 1641711"/>
                  <a:gd name="connsiteX7" fmla="*/ 386561 w 410804"/>
                  <a:gd name="connsiteY7" fmla="*/ 75504 h 1641711"/>
                  <a:gd name="connsiteX8" fmla="*/ 384419 w 410804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  <a:gd name="connsiteX0" fmla="*/ 400294 w 400294"/>
                  <a:gd name="connsiteY0" fmla="*/ 0 h 1644886"/>
                  <a:gd name="connsiteX1" fmla="*/ 0 w 400294"/>
                  <a:gd name="connsiteY1" fmla="*/ 5316 h 1644886"/>
                  <a:gd name="connsiteX2" fmla="*/ 0 w 400294"/>
                  <a:gd name="connsiteY2" fmla="*/ 1644886 h 1644886"/>
                  <a:gd name="connsiteX3" fmla="*/ 387439 w 400294"/>
                  <a:gd name="connsiteY3" fmla="*/ 1644886 h 1644886"/>
                  <a:gd name="connsiteX4" fmla="*/ 387365 w 400294"/>
                  <a:gd name="connsiteY4" fmla="*/ 1566616 h 1644886"/>
                  <a:gd name="connsiteX5" fmla="*/ 71154 w 400294"/>
                  <a:gd name="connsiteY5" fmla="*/ 1569790 h 1644886"/>
                  <a:gd name="connsiteX6" fmla="*/ 65837 w 400294"/>
                  <a:gd name="connsiteY6" fmla="*/ 79712 h 1644886"/>
                  <a:gd name="connsiteX7" fmla="*/ 386561 w 400294"/>
                  <a:gd name="connsiteY7" fmla="*/ 78679 h 1644886"/>
                  <a:gd name="connsiteX8" fmla="*/ 400294 w 400294"/>
                  <a:gd name="connsiteY8" fmla="*/ 0 h 1644886"/>
                  <a:gd name="connsiteX0" fmla="*/ 37806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78069 w 387439"/>
                  <a:gd name="connsiteY8" fmla="*/ 0 h 1641711"/>
                  <a:gd name="connsiteX0" fmla="*/ 384419 w 387439"/>
                  <a:gd name="connsiteY0" fmla="*/ 0 h 1641711"/>
                  <a:gd name="connsiteX1" fmla="*/ 0 w 387439"/>
                  <a:gd name="connsiteY1" fmla="*/ 2141 h 1641711"/>
                  <a:gd name="connsiteX2" fmla="*/ 0 w 387439"/>
                  <a:gd name="connsiteY2" fmla="*/ 1641711 h 1641711"/>
                  <a:gd name="connsiteX3" fmla="*/ 387439 w 387439"/>
                  <a:gd name="connsiteY3" fmla="*/ 1641711 h 1641711"/>
                  <a:gd name="connsiteX4" fmla="*/ 387365 w 387439"/>
                  <a:gd name="connsiteY4" fmla="*/ 1563441 h 1641711"/>
                  <a:gd name="connsiteX5" fmla="*/ 71154 w 387439"/>
                  <a:gd name="connsiteY5" fmla="*/ 1566615 h 1641711"/>
                  <a:gd name="connsiteX6" fmla="*/ 65837 w 387439"/>
                  <a:gd name="connsiteY6" fmla="*/ 76537 h 1641711"/>
                  <a:gd name="connsiteX7" fmla="*/ 386561 w 387439"/>
                  <a:gd name="connsiteY7" fmla="*/ 75504 h 1641711"/>
                  <a:gd name="connsiteX8" fmla="*/ 384419 w 387439"/>
                  <a:gd name="connsiteY8" fmla="*/ 0 h 164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439" h="1641711">
                    <a:moveTo>
                      <a:pt x="384419" y="0"/>
                    </a:moveTo>
                    <a:lnTo>
                      <a:pt x="0" y="2141"/>
                    </a:lnTo>
                    <a:lnTo>
                      <a:pt x="0" y="1641711"/>
                    </a:lnTo>
                    <a:lnTo>
                      <a:pt x="387439" y="1641711"/>
                    </a:lnTo>
                    <a:cubicBezTo>
                      <a:pt x="387414" y="1615621"/>
                      <a:pt x="387390" y="1589531"/>
                      <a:pt x="387365" y="1563441"/>
                    </a:cubicBezTo>
                    <a:lnTo>
                      <a:pt x="71154" y="1566615"/>
                    </a:lnTo>
                    <a:cubicBezTo>
                      <a:pt x="68495" y="821576"/>
                      <a:pt x="68495" y="821576"/>
                      <a:pt x="65837" y="76537"/>
                    </a:cubicBezTo>
                    <a:lnTo>
                      <a:pt x="386561" y="75504"/>
                    </a:lnTo>
                    <a:lnTo>
                      <a:pt x="384419" y="0"/>
                    </a:lnTo>
                    <a:close/>
                  </a:path>
                </a:pathLst>
              </a:custGeom>
              <a:solidFill>
                <a:srgbClr val="BC2E29"/>
              </a:solidFill>
              <a:ln>
                <a:solidFill>
                  <a:srgbClr val="BC2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charset="0"/>
                </a:endParaRPr>
              </a:p>
            </p:txBody>
          </p:sp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37BC9B91-843E-4926-9108-C78C9FE141D3}"/>
                  </a:ext>
                </a:extLst>
              </p:cNvPr>
              <p:cNvSpPr txBox="1"/>
              <p:nvPr/>
            </p:nvSpPr>
            <p:spPr>
              <a:xfrm>
                <a:off x="5031905" y="4934239"/>
                <a:ext cx="1782161" cy="672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rgbClr val="BC2E29"/>
                    </a:solidFill>
                    <a:latin typeface="Arial" charset="0"/>
                    <a:ea typeface="Arial" charset="0"/>
                    <a:cs typeface="Arial" charset="0"/>
                  </a:rPr>
                  <a:t>Condizioni in uscita</a:t>
                </a:r>
              </a:p>
              <a:p>
                <a:pPr algn="ctr"/>
                <a:r>
                  <a:rPr lang="it-IT" sz="1200" dirty="0">
                    <a:solidFill>
                      <a:srgbClr val="BC2E29"/>
                    </a:solidFill>
                    <a:latin typeface="Arial" charset="0"/>
                    <a:ea typeface="Arial" charset="0"/>
                    <a:cs typeface="Arial" charset="0"/>
                  </a:rPr>
                  <a:t>4,5 bar	800K</a:t>
                </a:r>
              </a:p>
            </p:txBody>
          </p:sp>
        </p:grpSp>
        <p:sp>
          <p:nvSpPr>
            <p:cNvPr id="32" name="Arc 3">
              <a:extLst>
                <a:ext uri="{FF2B5EF4-FFF2-40B4-BE49-F238E27FC236}">
                  <a16:creationId xmlns:a16="http://schemas.microsoft.com/office/drawing/2014/main" id="{CF2050E1-1487-4F8C-9EB8-71C2ED1D5B6F}"/>
                </a:ext>
              </a:extLst>
            </p:cNvPr>
            <p:cNvSpPr/>
            <p:nvPr/>
          </p:nvSpPr>
          <p:spPr>
            <a:xfrm rot="21073004">
              <a:off x="9861734" y="616405"/>
              <a:ext cx="1399130" cy="1663105"/>
            </a:xfrm>
            <a:prstGeom prst="arc">
              <a:avLst>
                <a:gd name="adj1" fmla="val 20864262"/>
                <a:gd name="adj2" fmla="val 1264430"/>
              </a:avLst>
            </a:prstGeom>
            <a:ln w="20320">
              <a:solidFill>
                <a:srgbClr val="BC2E29"/>
              </a:solidFill>
              <a:prstDash val="dash"/>
              <a:headEnd type="arrow" w="lg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charset="0"/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88C8AA5-65F4-4A10-B27C-A39399785821}"/>
              </a:ext>
            </a:extLst>
          </p:cNvPr>
          <p:cNvGrpSpPr/>
          <p:nvPr/>
        </p:nvGrpSpPr>
        <p:grpSpPr>
          <a:xfrm>
            <a:off x="116176" y="2100960"/>
            <a:ext cx="1505234" cy="782509"/>
            <a:chOff x="5031905" y="4884368"/>
            <a:chExt cx="1782161" cy="814385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55EB4F03-DE52-4BC7-8E50-6590108DD29D}"/>
                </a:ext>
              </a:extLst>
            </p:cNvPr>
            <p:cNvSpPr/>
            <p:nvPr/>
          </p:nvSpPr>
          <p:spPr>
            <a:xfrm>
              <a:off x="5031905" y="4884368"/>
              <a:ext cx="172724" cy="797066"/>
            </a:xfrm>
            <a:custGeom>
              <a:avLst/>
              <a:gdLst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72768 h 1645920"/>
                <a:gd name="connsiteX5" fmla="*/ 65837 w 376733"/>
                <a:gd name="connsiteY5" fmla="*/ 1572768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72768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94713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87397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91055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71154 w 376733"/>
                <a:gd name="connsiteY5" fmla="*/ 1564474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87365"/>
                <a:gd name="connsiteY0" fmla="*/ 0 h 1645920"/>
                <a:gd name="connsiteX1" fmla="*/ 0 w 387365"/>
                <a:gd name="connsiteY1" fmla="*/ 0 h 1645920"/>
                <a:gd name="connsiteX2" fmla="*/ 0 w 387365"/>
                <a:gd name="connsiteY2" fmla="*/ 1645920 h 1645920"/>
                <a:gd name="connsiteX3" fmla="*/ 376733 w 387365"/>
                <a:gd name="connsiteY3" fmla="*/ 1645920 h 1645920"/>
                <a:gd name="connsiteX4" fmla="*/ 387365 w 387365"/>
                <a:gd name="connsiteY4" fmla="*/ 1564475 h 1645920"/>
                <a:gd name="connsiteX5" fmla="*/ 71154 w 387365"/>
                <a:gd name="connsiteY5" fmla="*/ 1564474 h 1645920"/>
                <a:gd name="connsiteX6" fmla="*/ 65837 w 387365"/>
                <a:gd name="connsiteY6" fmla="*/ 58521 h 1645920"/>
                <a:gd name="connsiteX7" fmla="*/ 336499 w 387365"/>
                <a:gd name="connsiteY7" fmla="*/ 58521 h 1645920"/>
                <a:gd name="connsiteX8" fmla="*/ 336499 w 387365"/>
                <a:gd name="connsiteY8" fmla="*/ 0 h 1645920"/>
                <a:gd name="connsiteX0" fmla="*/ 336499 w 405611"/>
                <a:gd name="connsiteY0" fmla="*/ 0 h 1645920"/>
                <a:gd name="connsiteX1" fmla="*/ 0 w 405611"/>
                <a:gd name="connsiteY1" fmla="*/ 0 h 1645920"/>
                <a:gd name="connsiteX2" fmla="*/ 0 w 405611"/>
                <a:gd name="connsiteY2" fmla="*/ 1645920 h 1645920"/>
                <a:gd name="connsiteX3" fmla="*/ 376733 w 405611"/>
                <a:gd name="connsiteY3" fmla="*/ 1645920 h 1645920"/>
                <a:gd name="connsiteX4" fmla="*/ 387365 w 405611"/>
                <a:gd name="connsiteY4" fmla="*/ 1564475 h 1645920"/>
                <a:gd name="connsiteX5" fmla="*/ 71154 w 405611"/>
                <a:gd name="connsiteY5" fmla="*/ 1564474 h 1645920"/>
                <a:gd name="connsiteX6" fmla="*/ 65837 w 405611"/>
                <a:gd name="connsiteY6" fmla="*/ 58521 h 1645920"/>
                <a:gd name="connsiteX7" fmla="*/ 405611 w 405611"/>
                <a:gd name="connsiteY7" fmla="*/ 63838 h 1645920"/>
                <a:gd name="connsiteX8" fmla="*/ 336499 w 405611"/>
                <a:gd name="connsiteY8" fmla="*/ 0 h 1645920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76733 w 405611"/>
                <a:gd name="connsiteY3" fmla="*/ 165123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403314 w 405611"/>
                <a:gd name="connsiteY3" fmla="*/ 165123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71490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8736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44886"/>
                <a:gd name="connsiteX1" fmla="*/ 0 w 405611"/>
                <a:gd name="connsiteY1" fmla="*/ 5316 h 1644886"/>
                <a:gd name="connsiteX2" fmla="*/ 0 w 405611"/>
                <a:gd name="connsiteY2" fmla="*/ 1644886 h 1644886"/>
                <a:gd name="connsiteX3" fmla="*/ 387439 w 405611"/>
                <a:gd name="connsiteY3" fmla="*/ 1644886 h 1644886"/>
                <a:gd name="connsiteX4" fmla="*/ 387365 w 405611"/>
                <a:gd name="connsiteY4" fmla="*/ 1566616 h 1644886"/>
                <a:gd name="connsiteX5" fmla="*/ 71154 w 405611"/>
                <a:gd name="connsiteY5" fmla="*/ 1569790 h 1644886"/>
                <a:gd name="connsiteX6" fmla="*/ 65837 w 405611"/>
                <a:gd name="connsiteY6" fmla="*/ 63837 h 1644886"/>
                <a:gd name="connsiteX7" fmla="*/ 405611 w 405611"/>
                <a:gd name="connsiteY7" fmla="*/ 69154 h 1644886"/>
                <a:gd name="connsiteX8" fmla="*/ 400294 w 405611"/>
                <a:gd name="connsiteY8" fmla="*/ 0 h 1644886"/>
                <a:gd name="connsiteX0" fmla="*/ 400294 w 400294"/>
                <a:gd name="connsiteY0" fmla="*/ 0 h 1644886"/>
                <a:gd name="connsiteX1" fmla="*/ 0 w 400294"/>
                <a:gd name="connsiteY1" fmla="*/ 5316 h 1644886"/>
                <a:gd name="connsiteX2" fmla="*/ 0 w 400294"/>
                <a:gd name="connsiteY2" fmla="*/ 1644886 h 1644886"/>
                <a:gd name="connsiteX3" fmla="*/ 387439 w 400294"/>
                <a:gd name="connsiteY3" fmla="*/ 1644886 h 1644886"/>
                <a:gd name="connsiteX4" fmla="*/ 387365 w 400294"/>
                <a:gd name="connsiteY4" fmla="*/ 1566616 h 1644886"/>
                <a:gd name="connsiteX5" fmla="*/ 71154 w 400294"/>
                <a:gd name="connsiteY5" fmla="*/ 1569790 h 1644886"/>
                <a:gd name="connsiteX6" fmla="*/ 65837 w 400294"/>
                <a:gd name="connsiteY6" fmla="*/ 63837 h 1644886"/>
                <a:gd name="connsiteX7" fmla="*/ 386561 w 400294"/>
                <a:gd name="connsiteY7" fmla="*/ 78679 h 1644886"/>
                <a:gd name="connsiteX8" fmla="*/ 400294 w 400294"/>
                <a:gd name="connsiteY8" fmla="*/ 0 h 1644886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60662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414236"/>
                <a:gd name="connsiteY0" fmla="*/ 0 h 1641711"/>
                <a:gd name="connsiteX1" fmla="*/ 0 w 414236"/>
                <a:gd name="connsiteY1" fmla="*/ 2141 h 1641711"/>
                <a:gd name="connsiteX2" fmla="*/ 0 w 414236"/>
                <a:gd name="connsiteY2" fmla="*/ 1641711 h 1641711"/>
                <a:gd name="connsiteX3" fmla="*/ 387439 w 414236"/>
                <a:gd name="connsiteY3" fmla="*/ 1641711 h 1641711"/>
                <a:gd name="connsiteX4" fmla="*/ 379172 w 414236"/>
                <a:gd name="connsiteY4" fmla="*/ 1600163 h 1641711"/>
                <a:gd name="connsiteX5" fmla="*/ 387365 w 414236"/>
                <a:gd name="connsiteY5" fmla="*/ 1563441 h 1641711"/>
                <a:gd name="connsiteX6" fmla="*/ 71154 w 414236"/>
                <a:gd name="connsiteY6" fmla="*/ 1566615 h 1641711"/>
                <a:gd name="connsiteX7" fmla="*/ 65837 w 414236"/>
                <a:gd name="connsiteY7" fmla="*/ 76537 h 1641711"/>
                <a:gd name="connsiteX8" fmla="*/ 386561 w 414236"/>
                <a:gd name="connsiteY8" fmla="*/ 75504 h 1641711"/>
                <a:gd name="connsiteX9" fmla="*/ 384419 w 414236"/>
                <a:gd name="connsiteY9" fmla="*/ 0 h 1641711"/>
                <a:gd name="connsiteX0" fmla="*/ 384419 w 431494"/>
                <a:gd name="connsiteY0" fmla="*/ 0 h 1641711"/>
                <a:gd name="connsiteX1" fmla="*/ 0 w 431494"/>
                <a:gd name="connsiteY1" fmla="*/ 2141 h 1641711"/>
                <a:gd name="connsiteX2" fmla="*/ 0 w 431494"/>
                <a:gd name="connsiteY2" fmla="*/ 1641711 h 1641711"/>
                <a:gd name="connsiteX3" fmla="*/ 387439 w 431494"/>
                <a:gd name="connsiteY3" fmla="*/ 1641711 h 1641711"/>
                <a:gd name="connsiteX4" fmla="*/ 387365 w 431494"/>
                <a:gd name="connsiteY4" fmla="*/ 1563441 h 1641711"/>
                <a:gd name="connsiteX5" fmla="*/ 71154 w 431494"/>
                <a:gd name="connsiteY5" fmla="*/ 1566615 h 1641711"/>
                <a:gd name="connsiteX6" fmla="*/ 65837 w 431494"/>
                <a:gd name="connsiteY6" fmla="*/ 76537 h 1641711"/>
                <a:gd name="connsiteX7" fmla="*/ 386561 w 431494"/>
                <a:gd name="connsiteY7" fmla="*/ 75504 h 1641711"/>
                <a:gd name="connsiteX8" fmla="*/ 384419 w 431494"/>
                <a:gd name="connsiteY8" fmla="*/ 0 h 1641711"/>
                <a:gd name="connsiteX0" fmla="*/ 384419 w 409039"/>
                <a:gd name="connsiteY0" fmla="*/ 0 h 1642067"/>
                <a:gd name="connsiteX1" fmla="*/ 0 w 409039"/>
                <a:gd name="connsiteY1" fmla="*/ 2141 h 1642067"/>
                <a:gd name="connsiteX2" fmla="*/ 0 w 409039"/>
                <a:gd name="connsiteY2" fmla="*/ 1641711 h 1642067"/>
                <a:gd name="connsiteX3" fmla="*/ 387439 w 409039"/>
                <a:gd name="connsiteY3" fmla="*/ 1641711 h 1642067"/>
                <a:gd name="connsiteX4" fmla="*/ 387365 w 409039"/>
                <a:gd name="connsiteY4" fmla="*/ 1563441 h 1642067"/>
                <a:gd name="connsiteX5" fmla="*/ 71154 w 409039"/>
                <a:gd name="connsiteY5" fmla="*/ 1566615 h 1642067"/>
                <a:gd name="connsiteX6" fmla="*/ 65837 w 409039"/>
                <a:gd name="connsiteY6" fmla="*/ 76537 h 1642067"/>
                <a:gd name="connsiteX7" fmla="*/ 386561 w 409039"/>
                <a:gd name="connsiteY7" fmla="*/ 75504 h 1642067"/>
                <a:gd name="connsiteX8" fmla="*/ 384419 w 409039"/>
                <a:gd name="connsiteY8" fmla="*/ 0 h 1642067"/>
                <a:gd name="connsiteX0" fmla="*/ 384419 w 410804"/>
                <a:gd name="connsiteY0" fmla="*/ 0 h 1641711"/>
                <a:gd name="connsiteX1" fmla="*/ 0 w 410804"/>
                <a:gd name="connsiteY1" fmla="*/ 2141 h 1641711"/>
                <a:gd name="connsiteX2" fmla="*/ 0 w 410804"/>
                <a:gd name="connsiteY2" fmla="*/ 1641711 h 1641711"/>
                <a:gd name="connsiteX3" fmla="*/ 387439 w 410804"/>
                <a:gd name="connsiteY3" fmla="*/ 1641711 h 1641711"/>
                <a:gd name="connsiteX4" fmla="*/ 387365 w 410804"/>
                <a:gd name="connsiteY4" fmla="*/ 1563441 h 1641711"/>
                <a:gd name="connsiteX5" fmla="*/ 71154 w 410804"/>
                <a:gd name="connsiteY5" fmla="*/ 1566615 h 1641711"/>
                <a:gd name="connsiteX6" fmla="*/ 65837 w 410804"/>
                <a:gd name="connsiteY6" fmla="*/ 76537 h 1641711"/>
                <a:gd name="connsiteX7" fmla="*/ 386561 w 410804"/>
                <a:gd name="connsiteY7" fmla="*/ 75504 h 1641711"/>
                <a:gd name="connsiteX8" fmla="*/ 384419 w 410804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400294 w 400294"/>
                <a:gd name="connsiteY0" fmla="*/ 0 h 1644886"/>
                <a:gd name="connsiteX1" fmla="*/ 0 w 400294"/>
                <a:gd name="connsiteY1" fmla="*/ 5316 h 1644886"/>
                <a:gd name="connsiteX2" fmla="*/ 0 w 400294"/>
                <a:gd name="connsiteY2" fmla="*/ 1644886 h 1644886"/>
                <a:gd name="connsiteX3" fmla="*/ 387439 w 400294"/>
                <a:gd name="connsiteY3" fmla="*/ 1644886 h 1644886"/>
                <a:gd name="connsiteX4" fmla="*/ 387365 w 400294"/>
                <a:gd name="connsiteY4" fmla="*/ 1566616 h 1644886"/>
                <a:gd name="connsiteX5" fmla="*/ 71154 w 400294"/>
                <a:gd name="connsiteY5" fmla="*/ 1569790 h 1644886"/>
                <a:gd name="connsiteX6" fmla="*/ 65837 w 400294"/>
                <a:gd name="connsiteY6" fmla="*/ 79712 h 1644886"/>
                <a:gd name="connsiteX7" fmla="*/ 386561 w 400294"/>
                <a:gd name="connsiteY7" fmla="*/ 78679 h 1644886"/>
                <a:gd name="connsiteX8" fmla="*/ 400294 w 400294"/>
                <a:gd name="connsiteY8" fmla="*/ 0 h 1644886"/>
                <a:gd name="connsiteX0" fmla="*/ 37806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7806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439" h="1641711">
                  <a:moveTo>
                    <a:pt x="384419" y="0"/>
                  </a:moveTo>
                  <a:lnTo>
                    <a:pt x="0" y="2141"/>
                  </a:lnTo>
                  <a:lnTo>
                    <a:pt x="0" y="1641711"/>
                  </a:lnTo>
                  <a:lnTo>
                    <a:pt x="387439" y="1641711"/>
                  </a:lnTo>
                  <a:cubicBezTo>
                    <a:pt x="387414" y="1615621"/>
                    <a:pt x="387390" y="1589531"/>
                    <a:pt x="387365" y="1563441"/>
                  </a:cubicBezTo>
                  <a:lnTo>
                    <a:pt x="71154" y="1566615"/>
                  </a:lnTo>
                  <a:cubicBezTo>
                    <a:pt x="68495" y="821576"/>
                    <a:pt x="68495" y="821576"/>
                    <a:pt x="65837" y="76537"/>
                  </a:cubicBezTo>
                  <a:lnTo>
                    <a:pt x="386561" y="75504"/>
                  </a:lnTo>
                  <a:lnTo>
                    <a:pt x="384419" y="0"/>
                  </a:lnTo>
                  <a:close/>
                </a:path>
              </a:pathLst>
            </a:custGeom>
            <a:solidFill>
              <a:srgbClr val="BC2E29"/>
            </a:solidFill>
            <a:ln>
              <a:solidFill>
                <a:srgbClr val="BC2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charset="0"/>
              </a:endParaRPr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97F759E5-28E2-4775-8BF7-A889AE35A3C4}"/>
                </a:ext>
              </a:extLst>
            </p:cNvPr>
            <p:cNvSpPr/>
            <p:nvPr/>
          </p:nvSpPr>
          <p:spPr>
            <a:xfrm rot="10800000">
              <a:off x="6641342" y="4901687"/>
              <a:ext cx="172724" cy="797066"/>
            </a:xfrm>
            <a:custGeom>
              <a:avLst/>
              <a:gdLst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72768 h 1645920"/>
                <a:gd name="connsiteX5" fmla="*/ 65837 w 376733"/>
                <a:gd name="connsiteY5" fmla="*/ 1572768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72768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94713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87397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65837 w 376733"/>
                <a:gd name="connsiteY5" fmla="*/ 1591055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76733"/>
                <a:gd name="connsiteY0" fmla="*/ 0 h 1645920"/>
                <a:gd name="connsiteX1" fmla="*/ 0 w 376733"/>
                <a:gd name="connsiteY1" fmla="*/ 0 h 1645920"/>
                <a:gd name="connsiteX2" fmla="*/ 0 w 376733"/>
                <a:gd name="connsiteY2" fmla="*/ 1645920 h 1645920"/>
                <a:gd name="connsiteX3" fmla="*/ 376733 w 376733"/>
                <a:gd name="connsiteY3" fmla="*/ 1645920 h 1645920"/>
                <a:gd name="connsiteX4" fmla="*/ 376733 w 376733"/>
                <a:gd name="connsiteY4" fmla="*/ 1591056 h 1645920"/>
                <a:gd name="connsiteX5" fmla="*/ 71154 w 376733"/>
                <a:gd name="connsiteY5" fmla="*/ 1564474 h 1645920"/>
                <a:gd name="connsiteX6" fmla="*/ 65837 w 376733"/>
                <a:gd name="connsiteY6" fmla="*/ 58521 h 1645920"/>
                <a:gd name="connsiteX7" fmla="*/ 336499 w 376733"/>
                <a:gd name="connsiteY7" fmla="*/ 58521 h 1645920"/>
                <a:gd name="connsiteX8" fmla="*/ 336499 w 376733"/>
                <a:gd name="connsiteY8" fmla="*/ 0 h 1645920"/>
                <a:gd name="connsiteX0" fmla="*/ 336499 w 387365"/>
                <a:gd name="connsiteY0" fmla="*/ 0 h 1645920"/>
                <a:gd name="connsiteX1" fmla="*/ 0 w 387365"/>
                <a:gd name="connsiteY1" fmla="*/ 0 h 1645920"/>
                <a:gd name="connsiteX2" fmla="*/ 0 w 387365"/>
                <a:gd name="connsiteY2" fmla="*/ 1645920 h 1645920"/>
                <a:gd name="connsiteX3" fmla="*/ 376733 w 387365"/>
                <a:gd name="connsiteY3" fmla="*/ 1645920 h 1645920"/>
                <a:gd name="connsiteX4" fmla="*/ 387365 w 387365"/>
                <a:gd name="connsiteY4" fmla="*/ 1564475 h 1645920"/>
                <a:gd name="connsiteX5" fmla="*/ 71154 w 387365"/>
                <a:gd name="connsiteY5" fmla="*/ 1564474 h 1645920"/>
                <a:gd name="connsiteX6" fmla="*/ 65837 w 387365"/>
                <a:gd name="connsiteY6" fmla="*/ 58521 h 1645920"/>
                <a:gd name="connsiteX7" fmla="*/ 336499 w 387365"/>
                <a:gd name="connsiteY7" fmla="*/ 58521 h 1645920"/>
                <a:gd name="connsiteX8" fmla="*/ 336499 w 387365"/>
                <a:gd name="connsiteY8" fmla="*/ 0 h 1645920"/>
                <a:gd name="connsiteX0" fmla="*/ 336499 w 405611"/>
                <a:gd name="connsiteY0" fmla="*/ 0 h 1645920"/>
                <a:gd name="connsiteX1" fmla="*/ 0 w 405611"/>
                <a:gd name="connsiteY1" fmla="*/ 0 h 1645920"/>
                <a:gd name="connsiteX2" fmla="*/ 0 w 405611"/>
                <a:gd name="connsiteY2" fmla="*/ 1645920 h 1645920"/>
                <a:gd name="connsiteX3" fmla="*/ 376733 w 405611"/>
                <a:gd name="connsiteY3" fmla="*/ 1645920 h 1645920"/>
                <a:gd name="connsiteX4" fmla="*/ 387365 w 405611"/>
                <a:gd name="connsiteY4" fmla="*/ 1564475 h 1645920"/>
                <a:gd name="connsiteX5" fmla="*/ 71154 w 405611"/>
                <a:gd name="connsiteY5" fmla="*/ 1564474 h 1645920"/>
                <a:gd name="connsiteX6" fmla="*/ 65837 w 405611"/>
                <a:gd name="connsiteY6" fmla="*/ 58521 h 1645920"/>
                <a:gd name="connsiteX7" fmla="*/ 405611 w 405611"/>
                <a:gd name="connsiteY7" fmla="*/ 63838 h 1645920"/>
                <a:gd name="connsiteX8" fmla="*/ 336499 w 405611"/>
                <a:gd name="connsiteY8" fmla="*/ 0 h 1645920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76733 w 405611"/>
                <a:gd name="connsiteY3" fmla="*/ 165123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403314 w 405611"/>
                <a:gd name="connsiteY3" fmla="*/ 165123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87365 w 405611"/>
                <a:gd name="connsiteY4" fmla="*/ 1569791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71490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9371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51236"/>
                <a:gd name="connsiteX1" fmla="*/ 0 w 405611"/>
                <a:gd name="connsiteY1" fmla="*/ 5316 h 1651236"/>
                <a:gd name="connsiteX2" fmla="*/ 0 w 405611"/>
                <a:gd name="connsiteY2" fmla="*/ 1651236 h 1651236"/>
                <a:gd name="connsiteX3" fmla="*/ 387439 w 405611"/>
                <a:gd name="connsiteY3" fmla="*/ 1644886 h 1651236"/>
                <a:gd name="connsiteX4" fmla="*/ 387365 w 405611"/>
                <a:gd name="connsiteY4" fmla="*/ 1566616 h 1651236"/>
                <a:gd name="connsiteX5" fmla="*/ 71154 w 405611"/>
                <a:gd name="connsiteY5" fmla="*/ 1569790 h 1651236"/>
                <a:gd name="connsiteX6" fmla="*/ 65837 w 405611"/>
                <a:gd name="connsiteY6" fmla="*/ 63837 h 1651236"/>
                <a:gd name="connsiteX7" fmla="*/ 405611 w 405611"/>
                <a:gd name="connsiteY7" fmla="*/ 69154 h 1651236"/>
                <a:gd name="connsiteX8" fmla="*/ 400294 w 405611"/>
                <a:gd name="connsiteY8" fmla="*/ 0 h 1651236"/>
                <a:gd name="connsiteX0" fmla="*/ 400294 w 405611"/>
                <a:gd name="connsiteY0" fmla="*/ 0 h 1644886"/>
                <a:gd name="connsiteX1" fmla="*/ 0 w 405611"/>
                <a:gd name="connsiteY1" fmla="*/ 5316 h 1644886"/>
                <a:gd name="connsiteX2" fmla="*/ 0 w 405611"/>
                <a:gd name="connsiteY2" fmla="*/ 1644886 h 1644886"/>
                <a:gd name="connsiteX3" fmla="*/ 387439 w 405611"/>
                <a:gd name="connsiteY3" fmla="*/ 1644886 h 1644886"/>
                <a:gd name="connsiteX4" fmla="*/ 387365 w 405611"/>
                <a:gd name="connsiteY4" fmla="*/ 1566616 h 1644886"/>
                <a:gd name="connsiteX5" fmla="*/ 71154 w 405611"/>
                <a:gd name="connsiteY5" fmla="*/ 1569790 h 1644886"/>
                <a:gd name="connsiteX6" fmla="*/ 65837 w 405611"/>
                <a:gd name="connsiteY6" fmla="*/ 63837 h 1644886"/>
                <a:gd name="connsiteX7" fmla="*/ 405611 w 405611"/>
                <a:gd name="connsiteY7" fmla="*/ 69154 h 1644886"/>
                <a:gd name="connsiteX8" fmla="*/ 400294 w 405611"/>
                <a:gd name="connsiteY8" fmla="*/ 0 h 1644886"/>
                <a:gd name="connsiteX0" fmla="*/ 400294 w 400294"/>
                <a:gd name="connsiteY0" fmla="*/ 0 h 1644886"/>
                <a:gd name="connsiteX1" fmla="*/ 0 w 400294"/>
                <a:gd name="connsiteY1" fmla="*/ 5316 h 1644886"/>
                <a:gd name="connsiteX2" fmla="*/ 0 w 400294"/>
                <a:gd name="connsiteY2" fmla="*/ 1644886 h 1644886"/>
                <a:gd name="connsiteX3" fmla="*/ 387439 w 400294"/>
                <a:gd name="connsiteY3" fmla="*/ 1644886 h 1644886"/>
                <a:gd name="connsiteX4" fmla="*/ 387365 w 400294"/>
                <a:gd name="connsiteY4" fmla="*/ 1566616 h 1644886"/>
                <a:gd name="connsiteX5" fmla="*/ 71154 w 400294"/>
                <a:gd name="connsiteY5" fmla="*/ 1569790 h 1644886"/>
                <a:gd name="connsiteX6" fmla="*/ 65837 w 400294"/>
                <a:gd name="connsiteY6" fmla="*/ 63837 h 1644886"/>
                <a:gd name="connsiteX7" fmla="*/ 386561 w 400294"/>
                <a:gd name="connsiteY7" fmla="*/ 78679 h 1644886"/>
                <a:gd name="connsiteX8" fmla="*/ 400294 w 400294"/>
                <a:gd name="connsiteY8" fmla="*/ 0 h 1644886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60662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414236"/>
                <a:gd name="connsiteY0" fmla="*/ 0 h 1641711"/>
                <a:gd name="connsiteX1" fmla="*/ 0 w 414236"/>
                <a:gd name="connsiteY1" fmla="*/ 2141 h 1641711"/>
                <a:gd name="connsiteX2" fmla="*/ 0 w 414236"/>
                <a:gd name="connsiteY2" fmla="*/ 1641711 h 1641711"/>
                <a:gd name="connsiteX3" fmla="*/ 387439 w 414236"/>
                <a:gd name="connsiteY3" fmla="*/ 1641711 h 1641711"/>
                <a:gd name="connsiteX4" fmla="*/ 379172 w 414236"/>
                <a:gd name="connsiteY4" fmla="*/ 1600163 h 1641711"/>
                <a:gd name="connsiteX5" fmla="*/ 387365 w 414236"/>
                <a:gd name="connsiteY5" fmla="*/ 1563441 h 1641711"/>
                <a:gd name="connsiteX6" fmla="*/ 71154 w 414236"/>
                <a:gd name="connsiteY6" fmla="*/ 1566615 h 1641711"/>
                <a:gd name="connsiteX7" fmla="*/ 65837 w 414236"/>
                <a:gd name="connsiteY7" fmla="*/ 76537 h 1641711"/>
                <a:gd name="connsiteX8" fmla="*/ 386561 w 414236"/>
                <a:gd name="connsiteY8" fmla="*/ 75504 h 1641711"/>
                <a:gd name="connsiteX9" fmla="*/ 384419 w 414236"/>
                <a:gd name="connsiteY9" fmla="*/ 0 h 1641711"/>
                <a:gd name="connsiteX0" fmla="*/ 384419 w 431494"/>
                <a:gd name="connsiteY0" fmla="*/ 0 h 1641711"/>
                <a:gd name="connsiteX1" fmla="*/ 0 w 431494"/>
                <a:gd name="connsiteY1" fmla="*/ 2141 h 1641711"/>
                <a:gd name="connsiteX2" fmla="*/ 0 w 431494"/>
                <a:gd name="connsiteY2" fmla="*/ 1641711 h 1641711"/>
                <a:gd name="connsiteX3" fmla="*/ 387439 w 431494"/>
                <a:gd name="connsiteY3" fmla="*/ 1641711 h 1641711"/>
                <a:gd name="connsiteX4" fmla="*/ 387365 w 431494"/>
                <a:gd name="connsiteY4" fmla="*/ 1563441 h 1641711"/>
                <a:gd name="connsiteX5" fmla="*/ 71154 w 431494"/>
                <a:gd name="connsiteY5" fmla="*/ 1566615 h 1641711"/>
                <a:gd name="connsiteX6" fmla="*/ 65837 w 431494"/>
                <a:gd name="connsiteY6" fmla="*/ 76537 h 1641711"/>
                <a:gd name="connsiteX7" fmla="*/ 386561 w 431494"/>
                <a:gd name="connsiteY7" fmla="*/ 75504 h 1641711"/>
                <a:gd name="connsiteX8" fmla="*/ 384419 w 431494"/>
                <a:gd name="connsiteY8" fmla="*/ 0 h 1641711"/>
                <a:gd name="connsiteX0" fmla="*/ 384419 w 409039"/>
                <a:gd name="connsiteY0" fmla="*/ 0 h 1642067"/>
                <a:gd name="connsiteX1" fmla="*/ 0 w 409039"/>
                <a:gd name="connsiteY1" fmla="*/ 2141 h 1642067"/>
                <a:gd name="connsiteX2" fmla="*/ 0 w 409039"/>
                <a:gd name="connsiteY2" fmla="*/ 1641711 h 1642067"/>
                <a:gd name="connsiteX3" fmla="*/ 387439 w 409039"/>
                <a:gd name="connsiteY3" fmla="*/ 1641711 h 1642067"/>
                <a:gd name="connsiteX4" fmla="*/ 387365 w 409039"/>
                <a:gd name="connsiteY4" fmla="*/ 1563441 h 1642067"/>
                <a:gd name="connsiteX5" fmla="*/ 71154 w 409039"/>
                <a:gd name="connsiteY5" fmla="*/ 1566615 h 1642067"/>
                <a:gd name="connsiteX6" fmla="*/ 65837 w 409039"/>
                <a:gd name="connsiteY6" fmla="*/ 76537 h 1642067"/>
                <a:gd name="connsiteX7" fmla="*/ 386561 w 409039"/>
                <a:gd name="connsiteY7" fmla="*/ 75504 h 1642067"/>
                <a:gd name="connsiteX8" fmla="*/ 384419 w 409039"/>
                <a:gd name="connsiteY8" fmla="*/ 0 h 1642067"/>
                <a:gd name="connsiteX0" fmla="*/ 384419 w 410804"/>
                <a:gd name="connsiteY0" fmla="*/ 0 h 1641711"/>
                <a:gd name="connsiteX1" fmla="*/ 0 w 410804"/>
                <a:gd name="connsiteY1" fmla="*/ 2141 h 1641711"/>
                <a:gd name="connsiteX2" fmla="*/ 0 w 410804"/>
                <a:gd name="connsiteY2" fmla="*/ 1641711 h 1641711"/>
                <a:gd name="connsiteX3" fmla="*/ 387439 w 410804"/>
                <a:gd name="connsiteY3" fmla="*/ 1641711 h 1641711"/>
                <a:gd name="connsiteX4" fmla="*/ 387365 w 410804"/>
                <a:gd name="connsiteY4" fmla="*/ 1563441 h 1641711"/>
                <a:gd name="connsiteX5" fmla="*/ 71154 w 410804"/>
                <a:gd name="connsiteY5" fmla="*/ 1566615 h 1641711"/>
                <a:gd name="connsiteX6" fmla="*/ 65837 w 410804"/>
                <a:gd name="connsiteY6" fmla="*/ 76537 h 1641711"/>
                <a:gd name="connsiteX7" fmla="*/ 386561 w 410804"/>
                <a:gd name="connsiteY7" fmla="*/ 75504 h 1641711"/>
                <a:gd name="connsiteX8" fmla="*/ 384419 w 410804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  <a:gd name="connsiteX0" fmla="*/ 400294 w 400294"/>
                <a:gd name="connsiteY0" fmla="*/ 0 h 1644886"/>
                <a:gd name="connsiteX1" fmla="*/ 0 w 400294"/>
                <a:gd name="connsiteY1" fmla="*/ 5316 h 1644886"/>
                <a:gd name="connsiteX2" fmla="*/ 0 w 400294"/>
                <a:gd name="connsiteY2" fmla="*/ 1644886 h 1644886"/>
                <a:gd name="connsiteX3" fmla="*/ 387439 w 400294"/>
                <a:gd name="connsiteY3" fmla="*/ 1644886 h 1644886"/>
                <a:gd name="connsiteX4" fmla="*/ 387365 w 400294"/>
                <a:gd name="connsiteY4" fmla="*/ 1566616 h 1644886"/>
                <a:gd name="connsiteX5" fmla="*/ 71154 w 400294"/>
                <a:gd name="connsiteY5" fmla="*/ 1569790 h 1644886"/>
                <a:gd name="connsiteX6" fmla="*/ 65837 w 400294"/>
                <a:gd name="connsiteY6" fmla="*/ 79712 h 1644886"/>
                <a:gd name="connsiteX7" fmla="*/ 386561 w 400294"/>
                <a:gd name="connsiteY7" fmla="*/ 78679 h 1644886"/>
                <a:gd name="connsiteX8" fmla="*/ 400294 w 400294"/>
                <a:gd name="connsiteY8" fmla="*/ 0 h 1644886"/>
                <a:gd name="connsiteX0" fmla="*/ 37806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78069 w 387439"/>
                <a:gd name="connsiteY8" fmla="*/ 0 h 1641711"/>
                <a:gd name="connsiteX0" fmla="*/ 384419 w 387439"/>
                <a:gd name="connsiteY0" fmla="*/ 0 h 1641711"/>
                <a:gd name="connsiteX1" fmla="*/ 0 w 387439"/>
                <a:gd name="connsiteY1" fmla="*/ 2141 h 1641711"/>
                <a:gd name="connsiteX2" fmla="*/ 0 w 387439"/>
                <a:gd name="connsiteY2" fmla="*/ 1641711 h 1641711"/>
                <a:gd name="connsiteX3" fmla="*/ 387439 w 387439"/>
                <a:gd name="connsiteY3" fmla="*/ 1641711 h 1641711"/>
                <a:gd name="connsiteX4" fmla="*/ 387365 w 387439"/>
                <a:gd name="connsiteY4" fmla="*/ 1563441 h 1641711"/>
                <a:gd name="connsiteX5" fmla="*/ 71154 w 387439"/>
                <a:gd name="connsiteY5" fmla="*/ 1566615 h 1641711"/>
                <a:gd name="connsiteX6" fmla="*/ 65837 w 387439"/>
                <a:gd name="connsiteY6" fmla="*/ 76537 h 1641711"/>
                <a:gd name="connsiteX7" fmla="*/ 386561 w 387439"/>
                <a:gd name="connsiteY7" fmla="*/ 75504 h 1641711"/>
                <a:gd name="connsiteX8" fmla="*/ 384419 w 387439"/>
                <a:gd name="connsiteY8" fmla="*/ 0 h 16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439" h="1641711">
                  <a:moveTo>
                    <a:pt x="384419" y="0"/>
                  </a:moveTo>
                  <a:lnTo>
                    <a:pt x="0" y="2141"/>
                  </a:lnTo>
                  <a:lnTo>
                    <a:pt x="0" y="1641711"/>
                  </a:lnTo>
                  <a:lnTo>
                    <a:pt x="387439" y="1641711"/>
                  </a:lnTo>
                  <a:cubicBezTo>
                    <a:pt x="387414" y="1615621"/>
                    <a:pt x="387390" y="1589531"/>
                    <a:pt x="387365" y="1563441"/>
                  </a:cubicBezTo>
                  <a:lnTo>
                    <a:pt x="71154" y="1566615"/>
                  </a:lnTo>
                  <a:cubicBezTo>
                    <a:pt x="68495" y="821576"/>
                    <a:pt x="68495" y="821576"/>
                    <a:pt x="65837" y="76537"/>
                  </a:cubicBezTo>
                  <a:lnTo>
                    <a:pt x="386561" y="75504"/>
                  </a:lnTo>
                  <a:lnTo>
                    <a:pt x="384419" y="0"/>
                  </a:lnTo>
                  <a:close/>
                </a:path>
              </a:pathLst>
            </a:custGeom>
            <a:solidFill>
              <a:srgbClr val="BC2E29"/>
            </a:solidFill>
            <a:ln>
              <a:solidFill>
                <a:srgbClr val="BC2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charset="0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83DA2344-95A4-419B-A24A-7CD7F65F8EF5}"/>
                </a:ext>
              </a:extLst>
            </p:cNvPr>
            <p:cNvSpPr txBox="1"/>
            <p:nvPr/>
          </p:nvSpPr>
          <p:spPr>
            <a:xfrm>
              <a:off x="5031905" y="4934239"/>
              <a:ext cx="178216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BC2E29"/>
                  </a:solidFill>
                  <a:latin typeface="Arial" charset="0"/>
                  <a:ea typeface="Arial" charset="0"/>
                  <a:cs typeface="Arial" charset="0"/>
                </a:rPr>
                <a:t>Condizioni in ingresso</a:t>
              </a:r>
            </a:p>
            <a:p>
              <a:pPr algn="ctr"/>
              <a:r>
                <a:rPr lang="it-IT" sz="1200" dirty="0">
                  <a:solidFill>
                    <a:srgbClr val="BC2E29"/>
                  </a:solidFill>
                  <a:latin typeface="Arial" charset="0"/>
                  <a:ea typeface="Arial" charset="0"/>
                  <a:cs typeface="Arial" charset="0"/>
                </a:rPr>
                <a:t>5 bar	323K</a:t>
              </a:r>
            </a:p>
          </p:txBody>
        </p:sp>
      </p:grpSp>
      <p:sp>
        <p:nvSpPr>
          <p:cNvPr id="28" name="Arc 3">
            <a:extLst>
              <a:ext uri="{FF2B5EF4-FFF2-40B4-BE49-F238E27FC236}">
                <a16:creationId xmlns:a16="http://schemas.microsoft.com/office/drawing/2014/main" id="{700094EB-3835-43C2-ACB1-E716C102545B}"/>
              </a:ext>
            </a:extLst>
          </p:cNvPr>
          <p:cNvSpPr/>
          <p:nvPr/>
        </p:nvSpPr>
        <p:spPr>
          <a:xfrm rot="526996" flipH="1">
            <a:off x="848903" y="1123294"/>
            <a:ext cx="1399130" cy="1663105"/>
          </a:xfrm>
          <a:prstGeom prst="arc">
            <a:avLst>
              <a:gd name="adj1" fmla="val 21307192"/>
              <a:gd name="adj2" fmla="val 1264430"/>
            </a:avLst>
          </a:prstGeom>
          <a:ln w="20320">
            <a:solidFill>
              <a:srgbClr val="BC2E29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2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Fasatura luci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22197"/>
            <a:ext cx="542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progettazione è orientata a realizzare un modello privo di valvole, così da ridurre il numero di componenti e semplificare il montaggio: questo comporta che la fasatura di aspirazione e scarico è gestita, come segue, in funzione della posizione del pistone attraverso le luci ricavate sulla canna cilindro.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33FFFC3C-B3CF-469A-984E-5EA8D4D2C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70997"/>
              </p:ext>
            </p:extLst>
          </p:nvPr>
        </p:nvGraphicFramePr>
        <p:xfrm>
          <a:off x="5881930" y="1144188"/>
          <a:ext cx="631006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0790D3C8-C584-4020-B4AA-753838CDA9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5" y="4402211"/>
            <a:ext cx="1710328" cy="206687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C523BBD-F4D2-4621-9835-8AF5457688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7EAF1"/>
              </a:clrFrom>
              <a:clrTo>
                <a:srgbClr val="E7EAF1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14" y="3589192"/>
            <a:ext cx="4276886" cy="34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7D674167-E602-45D2-A6ED-D5D0F96E3E8B}"/>
              </a:ext>
            </a:extLst>
          </p:cNvPr>
          <p:cNvGrpSpPr/>
          <p:nvPr/>
        </p:nvGrpSpPr>
        <p:grpSpPr>
          <a:xfrm>
            <a:off x="4200941" y="1447273"/>
            <a:ext cx="7991059" cy="4934363"/>
            <a:chOff x="3421326" y="1447273"/>
            <a:chExt cx="7991059" cy="4934363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029CC43-1D84-47DA-93E8-8DDC03F60DCE}"/>
                </a:ext>
              </a:extLst>
            </p:cNvPr>
            <p:cNvGrpSpPr/>
            <p:nvPr/>
          </p:nvGrpSpPr>
          <p:grpSpPr>
            <a:xfrm>
              <a:off x="3421326" y="1755134"/>
              <a:ext cx="7991059" cy="4332765"/>
              <a:chOff x="2122868" y="969135"/>
              <a:chExt cx="8750080" cy="4919730"/>
            </a:xfrm>
          </p:grpSpPr>
          <p:graphicFrame>
            <p:nvGraphicFramePr>
              <p:cNvPr id="17" name="Grafico 16">
                <a:extLst>
                  <a:ext uri="{FF2B5EF4-FFF2-40B4-BE49-F238E27FC236}">
                    <a16:creationId xmlns:a16="http://schemas.microsoft.com/office/drawing/2014/main" id="{213162A6-FF93-4896-89A1-D1E7A666A69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22868" y="969135"/>
              <a:ext cx="7946264" cy="491973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97E2FBF-29FF-412F-B81C-38E0555D3AF0}"/>
                  </a:ext>
                </a:extLst>
              </p:cNvPr>
              <p:cNvSpPr txBox="1"/>
              <p:nvPr/>
            </p:nvSpPr>
            <p:spPr>
              <a:xfrm>
                <a:off x="8725848" y="2782669"/>
                <a:ext cx="2147100" cy="1115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Aspirazione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it-IT" dirty="0">
                    <a:solidFill>
                      <a:srgbClr val="BC2E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Combustione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Scarico</a:t>
                </a:r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B9D3E91-DF66-4D86-86EA-9FBF42F88D0F}"/>
                </a:ext>
              </a:extLst>
            </p:cNvPr>
            <p:cNvSpPr txBox="1"/>
            <p:nvPr/>
          </p:nvSpPr>
          <p:spPr>
            <a:xfrm>
              <a:off x="6692102" y="1447273"/>
              <a:ext cx="71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PMS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09C8056F-E7B9-4AEC-B6F0-B6EA673D645D}"/>
                </a:ext>
              </a:extLst>
            </p:cNvPr>
            <p:cNvSpPr txBox="1"/>
            <p:nvPr/>
          </p:nvSpPr>
          <p:spPr>
            <a:xfrm>
              <a:off x="6692102" y="6012304"/>
              <a:ext cx="71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PMI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20CCBF-0320-493E-B5C3-59AE313F0EBF}"/>
              </a:ext>
            </a:extLst>
          </p:cNvPr>
          <p:cNvSpPr txBox="1"/>
          <p:nvPr/>
        </p:nvSpPr>
        <p:spPr>
          <a:xfrm>
            <a:off x="457675" y="1379098"/>
            <a:ext cx="4573435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fase di aspirazione ha inizio in corrispondenza di un angolo di manovella di 95° e le luci di aspirazione vengono chiuse a 265°.</a:t>
            </a:r>
          </a:p>
          <a:p>
            <a:pPr algn="just">
              <a:spcAft>
                <a:spcPts val="600"/>
              </a:spcAft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fase di combustione è stata ricavata attraverso i dati calcolati da GT-Power, in funzione della temperatura, della quantità di combustibile introdotto (115 mg per ciclo) e dell’inizio e fine dell’iniezione (rispettivamente -5° e 13° rispetto al PMS). </a:t>
            </a:r>
          </a:p>
          <a:p>
            <a:pPr algn="just">
              <a:spcAft>
                <a:spcPts val="600"/>
              </a:spcAft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ottenuto che la combustione ha inizio con un ritardo angolare di 14°, in corrispondenza di un angolo di manovella di 9°, ed ha una durata di 39,4°.</a:t>
            </a:r>
          </a:p>
          <a:p>
            <a:pPr algn="just">
              <a:spcAft>
                <a:spcPts val="600"/>
              </a:spcAft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quanto riguarda la fase di scarico, questa inizia e finisce rispettivamente a 75° e 285° di angolo di manovella.</a:t>
            </a:r>
          </a:p>
        </p:txBody>
      </p:sp>
    </p:spTree>
    <p:extLst>
      <p:ext uri="{BB962C8B-B14F-4D97-AF65-F5344CB8AC3E}">
        <p14:creationId xmlns:p14="http://schemas.microsoft.com/office/powerpoint/2010/main" val="69943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 caratteristiche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22197"/>
            <a:ext cx="5424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partire dal modello monodimensionale del motore le simulazioni sono state un supporto necessario per la modellazione dei componenti al fine di ottenere le prestazioni richieste in termini di potenza e di efficienza.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l’impiego designato è importante che il motore raggiunga le massime prestazioni nelle condizioni di pieno carico, in quanto queste sono le normali condizioni di funzionamento dopo il decollo dell’aeromobile.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Nel diagramma di fianco è riportato l’andamento dell’</a:t>
            </a:r>
            <a:r>
              <a:rPr lang="it-IT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efficienza indicata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questa è massima e pressoché costante nei regimi di massimo carico.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9DEBFAD-1C9B-4C4F-968E-05FADD2400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17" y="982493"/>
            <a:ext cx="5696083" cy="58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0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BD6F303-D7BC-4239-ABF8-04D61868931A}"/>
              </a:ext>
            </a:extLst>
          </p:cNvPr>
          <p:cNvGrpSpPr/>
          <p:nvPr/>
        </p:nvGrpSpPr>
        <p:grpSpPr>
          <a:xfrm>
            <a:off x="6517482" y="1026224"/>
            <a:ext cx="5448300" cy="5663680"/>
            <a:chOff x="6517482" y="1026224"/>
            <a:chExt cx="5448300" cy="566368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882D4C81-6D3D-4D69-8698-D3FEE3A65E42}"/>
                </a:ext>
              </a:extLst>
            </p:cNvPr>
            <p:cNvGrpSpPr/>
            <p:nvPr/>
          </p:nvGrpSpPr>
          <p:grpSpPr>
            <a:xfrm>
              <a:off x="6517482" y="1026224"/>
              <a:ext cx="5448300" cy="5663680"/>
              <a:chOff x="6515101" y="1080020"/>
              <a:chExt cx="5448300" cy="5663680"/>
            </a:xfrm>
          </p:grpSpPr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83FAC40E-A365-43D4-8A8F-60AA38BC11CA}"/>
                  </a:ext>
                </a:extLst>
              </p:cNvPr>
              <p:cNvSpPr/>
              <p:nvPr/>
            </p:nvSpPr>
            <p:spPr>
              <a:xfrm>
                <a:off x="6515101" y="1080020"/>
                <a:ext cx="5448300" cy="566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A432375A-6A3A-4D50-9F5A-8F677F55F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1650" y="1080020"/>
                <a:ext cx="4693302" cy="4828685"/>
              </a:xfrm>
              <a:prstGeom prst="rect">
                <a:avLst/>
              </a:prstGeom>
            </p:spPr>
          </p:pic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9A1351E-0E15-48AF-B29C-5CE044CDF846}"/>
                  </a:ext>
                </a:extLst>
              </p:cNvPr>
              <p:cNvGrpSpPr/>
              <p:nvPr/>
            </p:nvGrpSpPr>
            <p:grpSpPr>
              <a:xfrm>
                <a:off x="7069315" y="5889300"/>
                <a:ext cx="4377972" cy="847055"/>
                <a:chOff x="1054611" y="5703023"/>
                <a:chExt cx="4377972" cy="847055"/>
              </a:xfrm>
            </p:grpSpPr>
            <p:cxnSp>
              <p:nvCxnSpPr>
                <p:cNvPr id="24" name="Connettore diritto 23">
                  <a:extLst>
                    <a:ext uri="{FF2B5EF4-FFF2-40B4-BE49-F238E27FC236}">
                      <a16:creationId xmlns:a16="http://schemas.microsoft.com/office/drawing/2014/main" id="{D06B90C0-9B74-4156-A0E6-D7E8DBD24B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611" y="5768921"/>
                  <a:ext cx="0" cy="781157"/>
                </a:xfrm>
                <a:prstGeom prst="line">
                  <a:avLst/>
                </a:prstGeom>
                <a:ln w="28575">
                  <a:solidFill>
                    <a:srgbClr val="BC2E2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845D92FF-C365-4E99-8833-450278FF6CEE}"/>
                    </a:ext>
                  </a:extLst>
                </p:cNvPr>
                <p:cNvSpPr txBox="1"/>
                <p:nvPr/>
              </p:nvSpPr>
              <p:spPr>
                <a:xfrm>
                  <a:off x="2259055" y="5703023"/>
                  <a:ext cx="317352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1790700">
                    <a:buClr>
                      <a:srgbClr val="BC2E29"/>
                    </a:buClr>
                  </a:pPr>
                  <a:r>
                    <a:rPr lang="it-IT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 curva ha un picco di 2.041 HP a 6.000 </a:t>
                  </a:r>
                  <a:r>
                    <a:rPr lang="it-IT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rpm</a:t>
                  </a:r>
                  <a:r>
                    <a:rPr lang="it-IT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soddisfacendo le prestazioni richieste.</a:t>
                  </a:r>
                  <a:endParaRPr lang="it-IT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C4E7F5B-D085-4E39-B924-293849063FF0}"/>
                    </a:ext>
                  </a:extLst>
                </p:cNvPr>
                <p:cNvSpPr txBox="1"/>
                <p:nvPr/>
              </p:nvSpPr>
              <p:spPr>
                <a:xfrm>
                  <a:off x="1054611" y="5768921"/>
                  <a:ext cx="19573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b="1" dirty="0">
                      <a:solidFill>
                        <a:srgbClr val="BC2E29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Curva di</a:t>
                  </a:r>
                </a:p>
                <a:p>
                  <a:r>
                    <a:rPr lang="it-IT" sz="1400" b="1" dirty="0">
                      <a:solidFill>
                        <a:srgbClr val="BC2E29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potenza</a:t>
                  </a:r>
                </a:p>
              </p:txBody>
            </p:sp>
          </p:grp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D5F9B447-81DF-41F8-9292-C28432E90611}"/>
                </a:ext>
              </a:extLst>
            </p:cNvPr>
            <p:cNvGrpSpPr/>
            <p:nvPr/>
          </p:nvGrpSpPr>
          <p:grpSpPr>
            <a:xfrm>
              <a:off x="7407612" y="1346288"/>
              <a:ext cx="4124777" cy="3925140"/>
              <a:chOff x="7407612" y="1346288"/>
              <a:chExt cx="4124777" cy="3925140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46FC8A-0E24-4DBC-B458-E650D8200A28}"/>
                  </a:ext>
                </a:extLst>
              </p:cNvPr>
              <p:cNvSpPr txBox="1"/>
              <p:nvPr/>
            </p:nvSpPr>
            <p:spPr>
              <a:xfrm>
                <a:off x="7407612" y="5071373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131,3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9CC37EF-5544-4EDD-AD02-C11CB5891D91}"/>
                  </a:ext>
                </a:extLst>
              </p:cNvPr>
              <p:cNvSpPr txBox="1"/>
              <p:nvPr/>
            </p:nvSpPr>
            <p:spPr>
              <a:xfrm>
                <a:off x="7721891" y="4714400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314,1</a:t>
                </a:r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7BF4F71-7EEA-4F28-A542-E7096BB22AC9}"/>
                  </a:ext>
                </a:extLst>
              </p:cNvPr>
              <p:cNvSpPr txBox="1"/>
              <p:nvPr/>
            </p:nvSpPr>
            <p:spPr>
              <a:xfrm>
                <a:off x="7572469" y="4897788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219,9</a:t>
                </a:r>
              </a:p>
            </p:txBody>
          </p: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3E5FFAA1-33C5-403B-BAB2-E0EE74E2183B}"/>
                  </a:ext>
                </a:extLst>
              </p:cNvPr>
              <p:cNvSpPr txBox="1"/>
              <p:nvPr/>
            </p:nvSpPr>
            <p:spPr>
              <a:xfrm>
                <a:off x="7890669" y="4525060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410,5</a:t>
                </a: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5A69E298-AD60-4089-84EE-9C91C728E7EB}"/>
                  </a:ext>
                </a:extLst>
              </p:cNvPr>
              <p:cNvSpPr txBox="1"/>
              <p:nvPr/>
            </p:nvSpPr>
            <p:spPr>
              <a:xfrm>
                <a:off x="8069862" y="4332787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507,4</a:t>
                </a:r>
              </a:p>
            </p:txBody>
          </p: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4818881C-9B24-4F40-99CC-82E008614290}"/>
                  </a:ext>
                </a:extLst>
              </p:cNvPr>
              <p:cNvSpPr txBox="1"/>
              <p:nvPr/>
            </p:nvSpPr>
            <p:spPr>
              <a:xfrm>
                <a:off x="8405924" y="3969967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698,1</a:t>
                </a:r>
              </a:p>
            </p:txBody>
          </p:sp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2C9374B0-17FE-4311-8A7F-82E733FCA70B}"/>
                  </a:ext>
                </a:extLst>
              </p:cNvPr>
              <p:cNvSpPr txBox="1"/>
              <p:nvPr/>
            </p:nvSpPr>
            <p:spPr>
              <a:xfrm>
                <a:off x="9029035" y="3248449"/>
                <a:ext cx="46244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1067,2</a:t>
                </a:r>
              </a:p>
            </p:txBody>
          </p:sp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0333DBBE-1B74-441C-B9CE-A5E59EA6D545}"/>
                  </a:ext>
                </a:extLst>
              </p:cNvPr>
              <p:cNvSpPr txBox="1"/>
              <p:nvPr/>
            </p:nvSpPr>
            <p:spPr>
              <a:xfrm>
                <a:off x="9713120" y="2645996"/>
                <a:ext cx="45463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1373,5</a:t>
                </a:r>
              </a:p>
            </p:txBody>
          </p:sp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9FC37AB-BC94-4EA3-8DAC-89A21E61759B}"/>
                  </a:ext>
                </a:extLst>
              </p:cNvPr>
              <p:cNvSpPr txBox="1"/>
              <p:nvPr/>
            </p:nvSpPr>
            <p:spPr>
              <a:xfrm>
                <a:off x="10396539" y="1932075"/>
                <a:ext cx="466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1742,5</a:t>
                </a:r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F2C5CDF-DB21-42B4-960F-303607984F52}"/>
                  </a:ext>
                </a:extLst>
              </p:cNvPr>
              <p:cNvSpPr txBox="1"/>
              <p:nvPr/>
            </p:nvSpPr>
            <p:spPr>
              <a:xfrm>
                <a:off x="11123104" y="1346288"/>
                <a:ext cx="4092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2044</a:t>
                </a:r>
              </a:p>
            </p:txBody>
          </p:sp>
        </p:grp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1686585-5703-49D9-A4AD-CBAA77165003}"/>
              </a:ext>
            </a:extLst>
          </p:cNvPr>
          <p:cNvGrpSpPr/>
          <p:nvPr/>
        </p:nvGrpSpPr>
        <p:grpSpPr>
          <a:xfrm>
            <a:off x="352426" y="1026224"/>
            <a:ext cx="5448300" cy="5663680"/>
            <a:chOff x="352426" y="1026224"/>
            <a:chExt cx="5448300" cy="5663680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5DB3C2E-CA6D-424D-98E3-0B124B5384E6}"/>
                </a:ext>
              </a:extLst>
            </p:cNvPr>
            <p:cNvGrpSpPr/>
            <p:nvPr/>
          </p:nvGrpSpPr>
          <p:grpSpPr>
            <a:xfrm>
              <a:off x="352426" y="1026224"/>
              <a:ext cx="5448300" cy="5663680"/>
              <a:chOff x="352426" y="1080020"/>
              <a:chExt cx="5448300" cy="5663680"/>
            </a:xfrm>
          </p:grpSpPr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40307AF6-D05D-4B8D-9552-4E45647A0CBF}"/>
                  </a:ext>
                </a:extLst>
              </p:cNvPr>
              <p:cNvSpPr/>
              <p:nvPr/>
            </p:nvSpPr>
            <p:spPr>
              <a:xfrm>
                <a:off x="352426" y="1080020"/>
                <a:ext cx="5448300" cy="566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BC144FD6-1409-42CD-8863-6C56E4003228}"/>
                  </a:ext>
                </a:extLst>
              </p:cNvPr>
              <p:cNvGrpSpPr/>
              <p:nvPr/>
            </p:nvGrpSpPr>
            <p:grpSpPr>
              <a:xfrm>
                <a:off x="887590" y="5889300"/>
                <a:ext cx="4377972" cy="847055"/>
                <a:chOff x="1054611" y="5703023"/>
                <a:chExt cx="4377972" cy="847055"/>
              </a:xfrm>
            </p:grpSpPr>
            <p:cxnSp>
              <p:nvCxnSpPr>
                <p:cNvPr id="32" name="Connettore diritto 31">
                  <a:extLst>
                    <a:ext uri="{FF2B5EF4-FFF2-40B4-BE49-F238E27FC236}">
                      <a16:creationId xmlns:a16="http://schemas.microsoft.com/office/drawing/2014/main" id="{85180264-6694-4E39-B226-7F2628426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611" y="5768921"/>
                  <a:ext cx="0" cy="781157"/>
                </a:xfrm>
                <a:prstGeom prst="line">
                  <a:avLst/>
                </a:prstGeom>
                <a:ln w="28575">
                  <a:solidFill>
                    <a:srgbClr val="BC2E2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84C82CCE-02EC-4B26-927E-CFFC729CA630}"/>
                    </a:ext>
                  </a:extLst>
                </p:cNvPr>
                <p:cNvSpPr txBox="1"/>
                <p:nvPr/>
              </p:nvSpPr>
              <p:spPr>
                <a:xfrm>
                  <a:off x="2259055" y="5703023"/>
                  <a:ext cx="317352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1790700">
                    <a:buClr>
                      <a:srgbClr val="BC2E29"/>
                    </a:buClr>
                  </a:pPr>
                  <a:r>
                    <a:rPr lang="it-IT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 curva ha un picco di 2.533 Nm a 3.000 </a:t>
                  </a:r>
                  <a:r>
                    <a:rPr lang="it-IT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rpm</a:t>
                  </a:r>
                  <a:r>
                    <a:rPr lang="it-IT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e poi decresce con un gradiente ridotto.</a:t>
                  </a:r>
                  <a:endParaRPr lang="it-IT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C81081E0-B5AB-4A8C-8F76-D72CB9B4D0C9}"/>
                    </a:ext>
                  </a:extLst>
                </p:cNvPr>
                <p:cNvSpPr txBox="1"/>
                <p:nvPr/>
              </p:nvSpPr>
              <p:spPr>
                <a:xfrm>
                  <a:off x="1054611" y="5768921"/>
                  <a:ext cx="9498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b="1" dirty="0">
                      <a:solidFill>
                        <a:srgbClr val="BC2E29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Curva di</a:t>
                  </a:r>
                </a:p>
                <a:p>
                  <a:r>
                    <a:rPr lang="it-IT" sz="1400" b="1" dirty="0">
                      <a:solidFill>
                        <a:srgbClr val="BC2E29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" panose="020B0604020202020204" pitchFamily="34" charset="0"/>
                    </a:rPr>
                    <a:t>coppia</a:t>
                  </a:r>
                </a:p>
              </p:txBody>
            </p:sp>
          </p:grpSp>
          <p:pic>
            <p:nvPicPr>
              <p:cNvPr id="37" name="Immagine 36">
                <a:extLst>
                  <a:ext uri="{FF2B5EF4-FFF2-40B4-BE49-F238E27FC236}">
                    <a16:creationId xmlns:a16="http://schemas.microsoft.com/office/drawing/2014/main" id="{C0E3CA11-DF3C-49F6-AEEA-76BA0DA42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74" y="1356373"/>
                <a:ext cx="5410404" cy="4224946"/>
              </a:xfrm>
              <a:prstGeom prst="rect">
                <a:avLst/>
              </a:prstGeom>
            </p:spPr>
          </p:pic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C89CC87-E03A-4E15-9E3F-8F6F0CF74862}"/>
                </a:ext>
              </a:extLst>
            </p:cNvPr>
            <p:cNvGrpSpPr/>
            <p:nvPr/>
          </p:nvGrpSpPr>
          <p:grpSpPr>
            <a:xfrm>
              <a:off x="838850" y="1593077"/>
              <a:ext cx="4889657" cy="3430918"/>
              <a:chOff x="838850" y="1593077"/>
              <a:chExt cx="4889657" cy="3430918"/>
            </a:xfrm>
          </p:grpSpPr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6D4680C-B260-450B-9DB2-3B87BA39CA2A}"/>
                  </a:ext>
                </a:extLst>
              </p:cNvPr>
              <p:cNvSpPr txBox="1"/>
              <p:nvPr/>
            </p:nvSpPr>
            <p:spPr>
              <a:xfrm>
                <a:off x="838850" y="4823940"/>
                <a:ext cx="3876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1870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0D3FEE3C-829E-4616-88CE-7E0D22ED5D9F}"/>
                  </a:ext>
                </a:extLst>
              </p:cNvPr>
              <p:cNvSpPr txBox="1"/>
              <p:nvPr/>
            </p:nvSpPr>
            <p:spPr>
              <a:xfrm>
                <a:off x="1511436" y="2246265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2408,7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161FC46A-1695-4C09-91D3-A22B597AF186}"/>
                  </a:ext>
                </a:extLst>
              </p:cNvPr>
              <p:cNvSpPr txBox="1"/>
              <p:nvPr/>
            </p:nvSpPr>
            <p:spPr>
              <a:xfrm>
                <a:off x="1353313" y="2585182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2338,9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45D3D2CD-C7F0-4196-BD36-6F15F2980CBA}"/>
                  </a:ext>
                </a:extLst>
              </p:cNvPr>
              <p:cNvSpPr txBox="1"/>
              <p:nvPr/>
            </p:nvSpPr>
            <p:spPr>
              <a:xfrm>
                <a:off x="1952822" y="1883591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2485,4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E7AD03A2-FBD7-4579-ACC8-65802440D95F}"/>
                  </a:ext>
                </a:extLst>
              </p:cNvPr>
              <p:cNvSpPr txBox="1"/>
              <p:nvPr/>
            </p:nvSpPr>
            <p:spPr>
              <a:xfrm>
                <a:off x="1165706" y="3067442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2236,9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E8BFB739-8794-40D6-8861-B16ECCC2DEEE}"/>
                  </a:ext>
                </a:extLst>
              </p:cNvPr>
              <p:cNvSpPr txBox="1"/>
              <p:nvPr/>
            </p:nvSpPr>
            <p:spPr>
              <a:xfrm>
                <a:off x="929987" y="3784244"/>
                <a:ext cx="46978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2087,9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361D90CA-AB73-4233-8D8B-4C79453818BC}"/>
                  </a:ext>
                </a:extLst>
              </p:cNvPr>
              <p:cNvSpPr txBox="1"/>
              <p:nvPr/>
            </p:nvSpPr>
            <p:spPr>
              <a:xfrm>
                <a:off x="2802973" y="1593077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2533,2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CCAA8C89-2506-421F-93B3-3F870A884CB0}"/>
                  </a:ext>
                </a:extLst>
              </p:cNvPr>
              <p:cNvSpPr txBox="1"/>
              <p:nvPr/>
            </p:nvSpPr>
            <p:spPr>
              <a:xfrm>
                <a:off x="3942393" y="1955884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2445,1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A775D6E3-9D58-43C8-8D0B-A80C269E32FF}"/>
                  </a:ext>
                </a:extLst>
              </p:cNvPr>
              <p:cNvSpPr txBox="1"/>
              <p:nvPr/>
            </p:nvSpPr>
            <p:spPr>
              <a:xfrm>
                <a:off x="4799569" y="1855895"/>
                <a:ext cx="4697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2481,6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DEF329E-E6F3-4CEA-9344-13F28DADD12F}"/>
                  </a:ext>
                </a:extLst>
              </p:cNvPr>
              <p:cNvSpPr txBox="1"/>
              <p:nvPr/>
            </p:nvSpPr>
            <p:spPr>
              <a:xfrm>
                <a:off x="5272528" y="2021866"/>
                <a:ext cx="45597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2425,9</a:t>
                </a: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335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7401463" y="1055933"/>
            <a:ext cx="4122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delle pressioni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7401464" y="2376195"/>
            <a:ext cx="4122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Considerando i risultati della simulazione a pieno carico si ricava il seguente andamento delle pressioni: il modello monodimensionale utilizzato non risulta completamente affidabile, perciò si è scelto arbitrariamente di considerare un valore massimo di pressione in camera di combustione pari a 250 bar.</a:t>
            </a: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questo valore di pressione si svilupperanno tutte le verifiche successive sui componenti.</a:t>
            </a:r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25E8C01C-59DD-430E-BF33-12F6A95D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" y="2256262"/>
            <a:ext cx="7285288" cy="35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7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542981" y="1179276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Esploso e distinta base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E2FFE8C-51EC-48AF-B967-84B185A0FDB4}"/>
              </a:ext>
            </a:extLst>
          </p:cNvPr>
          <p:cNvGrpSpPr/>
          <p:nvPr/>
        </p:nvGrpSpPr>
        <p:grpSpPr>
          <a:xfrm>
            <a:off x="6236723" y="6184063"/>
            <a:ext cx="5730514" cy="668505"/>
            <a:chOff x="7076258" y="5904823"/>
            <a:chExt cx="4377973" cy="668505"/>
          </a:xfrm>
        </p:grpSpPr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CC0484D4-F64E-4214-9982-92BFE82C9F0E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58" y="5904823"/>
              <a:ext cx="0" cy="66850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90384A1F-3F91-4C3C-8F4A-8E26BF11BAE6}"/>
                </a:ext>
              </a:extLst>
            </p:cNvPr>
            <p:cNvSpPr txBox="1"/>
            <p:nvPr/>
          </p:nvSpPr>
          <p:spPr>
            <a:xfrm>
              <a:off x="7076258" y="5904823"/>
              <a:ext cx="4377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 peso complessivo </a:t>
              </a:r>
              <a:r>
                <a:rPr lang="it-IT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secco</a:t>
              </a: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non tiene conto degli iniettori, ma anche tenendone conto il peso rimarrebbe al di sotto del motore di confronto.</a:t>
              </a:r>
            </a:p>
          </p:txBody>
        </p:sp>
      </p:grpSp>
      <p:pic>
        <p:nvPicPr>
          <p:cNvPr id="48" name="Immagine 47">
            <a:extLst>
              <a:ext uri="{FF2B5EF4-FFF2-40B4-BE49-F238E27FC236}">
                <a16:creationId xmlns:a16="http://schemas.microsoft.com/office/drawing/2014/main" id="{B4393C12-25AE-4E8F-BF9F-C79417630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989" y="631268"/>
            <a:ext cx="7642261" cy="5433593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6F01637D-E09F-4317-A50A-93D259E0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6723" y="1931490"/>
            <a:ext cx="5730514" cy="41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2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Unità cilindro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22197"/>
            <a:ext cx="54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L’unità cilindro è composta da: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422D9A3-5BC3-41CA-8874-FF30E2C9D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41" y="299715"/>
            <a:ext cx="3307033" cy="6558285"/>
          </a:xfrm>
          <a:prstGeom prst="rect">
            <a:avLst/>
          </a:prstGeom>
        </p:spPr>
      </p:pic>
      <p:grpSp>
        <p:nvGrpSpPr>
          <p:cNvPr id="79" name="Gruppo 78">
            <a:extLst>
              <a:ext uri="{FF2B5EF4-FFF2-40B4-BE49-F238E27FC236}">
                <a16:creationId xmlns:a16="http://schemas.microsoft.com/office/drawing/2014/main" id="{B01F96BF-377D-4F26-AB9C-9CDCB8FCCE6F}"/>
              </a:ext>
            </a:extLst>
          </p:cNvPr>
          <p:cNvGrpSpPr/>
          <p:nvPr/>
        </p:nvGrpSpPr>
        <p:grpSpPr>
          <a:xfrm>
            <a:off x="549161" y="1449910"/>
            <a:ext cx="7264693" cy="3585845"/>
            <a:chOff x="457675" y="1489075"/>
            <a:chExt cx="7264693" cy="358584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98496859-1933-479A-97C3-299E9EE844CC}"/>
                </a:ext>
              </a:extLst>
            </p:cNvPr>
            <p:cNvGrpSpPr/>
            <p:nvPr/>
          </p:nvGrpSpPr>
          <p:grpSpPr>
            <a:xfrm>
              <a:off x="457675" y="2311462"/>
              <a:ext cx="1745253" cy="369332"/>
              <a:chOff x="667944" y="5759349"/>
              <a:chExt cx="2316796" cy="369332"/>
            </a:xfrm>
          </p:grpSpPr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B2E2C70-EF17-487B-BFC0-A2E56E304596}"/>
                  </a:ext>
                </a:extLst>
              </p:cNvPr>
              <p:cNvSpPr/>
              <p:nvPr/>
            </p:nvSpPr>
            <p:spPr>
              <a:xfrm>
                <a:off x="667944" y="5759349"/>
                <a:ext cx="206272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44915E8E-F3FC-4C56-93D4-701D1C1F1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27" y="5816167"/>
                <a:ext cx="0" cy="312514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9D71E51-BAA7-4663-B7E9-961949A7CB75}"/>
                  </a:ext>
                </a:extLst>
              </p:cNvPr>
              <p:cNvSpPr txBox="1"/>
              <p:nvPr/>
            </p:nvSpPr>
            <p:spPr>
              <a:xfrm>
                <a:off x="816096" y="5816167"/>
                <a:ext cx="21686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Iniettori</a:t>
                </a:r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8933F4E1-66CC-4659-92B8-BA67F33A5918}"/>
                </a:ext>
              </a:extLst>
            </p:cNvPr>
            <p:cNvGrpSpPr/>
            <p:nvPr/>
          </p:nvGrpSpPr>
          <p:grpSpPr>
            <a:xfrm>
              <a:off x="457675" y="2792351"/>
              <a:ext cx="1745253" cy="369332"/>
              <a:chOff x="667944" y="5759349"/>
              <a:chExt cx="2316796" cy="36933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209B497D-A501-4D3F-860E-5CDDF74B366C}"/>
                  </a:ext>
                </a:extLst>
              </p:cNvPr>
              <p:cNvSpPr/>
              <p:nvPr/>
            </p:nvSpPr>
            <p:spPr>
              <a:xfrm>
                <a:off x="667944" y="5759349"/>
                <a:ext cx="206272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311151B-B09A-43A4-B436-4ED5E25E4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27" y="5816167"/>
                <a:ext cx="0" cy="312514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4568E747-814B-4C1D-A2A1-611040004C15}"/>
                  </a:ext>
                </a:extLst>
              </p:cNvPr>
              <p:cNvSpPr txBox="1"/>
              <p:nvPr/>
            </p:nvSpPr>
            <p:spPr>
              <a:xfrm>
                <a:off x="816096" y="5816167"/>
                <a:ext cx="21686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Coperchio testa</a:t>
                </a:r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3E0FED4-F994-48FC-93C4-B0F10BC21CD9}"/>
                </a:ext>
              </a:extLst>
            </p:cNvPr>
            <p:cNvGrpSpPr/>
            <p:nvPr/>
          </p:nvGrpSpPr>
          <p:grpSpPr>
            <a:xfrm>
              <a:off x="457675" y="3273240"/>
              <a:ext cx="1745253" cy="369332"/>
              <a:chOff x="667944" y="5759349"/>
              <a:chExt cx="2316796" cy="369332"/>
            </a:xfrm>
          </p:grpSpPr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EACAD086-64AA-475A-97D1-030755900069}"/>
                  </a:ext>
                </a:extLst>
              </p:cNvPr>
              <p:cNvSpPr/>
              <p:nvPr/>
            </p:nvSpPr>
            <p:spPr>
              <a:xfrm>
                <a:off x="667944" y="5759349"/>
                <a:ext cx="206272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32" name="Connettore diritto 31">
                <a:extLst>
                  <a:ext uri="{FF2B5EF4-FFF2-40B4-BE49-F238E27FC236}">
                    <a16:creationId xmlns:a16="http://schemas.microsoft.com/office/drawing/2014/main" id="{C7E9917B-0556-4522-A4DA-9EFBC8DCD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27" y="5816167"/>
                <a:ext cx="0" cy="312514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130A742-4154-40FF-BE58-17F7EC392BA2}"/>
                  </a:ext>
                </a:extLst>
              </p:cNvPr>
              <p:cNvSpPr txBox="1"/>
              <p:nvPr/>
            </p:nvSpPr>
            <p:spPr>
              <a:xfrm>
                <a:off x="816096" y="5816167"/>
                <a:ext cx="21686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Piatto fiamma</a:t>
                </a:r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E30ED0F2-240F-4F72-866F-58D856137EF2}"/>
                </a:ext>
              </a:extLst>
            </p:cNvPr>
            <p:cNvGrpSpPr/>
            <p:nvPr/>
          </p:nvGrpSpPr>
          <p:grpSpPr>
            <a:xfrm>
              <a:off x="457675" y="3754129"/>
              <a:ext cx="1745253" cy="369332"/>
              <a:chOff x="667944" y="5759349"/>
              <a:chExt cx="2316796" cy="369332"/>
            </a:xfrm>
          </p:grpSpPr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BC29E1D2-8B8F-454B-8D24-C7EFEB79AFF2}"/>
                  </a:ext>
                </a:extLst>
              </p:cNvPr>
              <p:cNvSpPr/>
              <p:nvPr/>
            </p:nvSpPr>
            <p:spPr>
              <a:xfrm>
                <a:off x="667944" y="5759349"/>
                <a:ext cx="206272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B98DBF3C-3F7B-4431-A937-E6C277439E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27" y="5816167"/>
                <a:ext cx="0" cy="312514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8DFD38A0-BF57-4E4C-BE68-3BB85AD0E941}"/>
                  </a:ext>
                </a:extLst>
              </p:cNvPr>
              <p:cNvSpPr txBox="1"/>
              <p:nvPr/>
            </p:nvSpPr>
            <p:spPr>
              <a:xfrm>
                <a:off x="816096" y="5816167"/>
                <a:ext cx="21686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Liner</a:t>
                </a:r>
                <a:endParaRPr lang="it-IT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B3FBE76E-B020-41AE-B22D-2C8FFBF2E793}"/>
                </a:ext>
              </a:extLst>
            </p:cNvPr>
            <p:cNvGrpSpPr/>
            <p:nvPr/>
          </p:nvGrpSpPr>
          <p:grpSpPr>
            <a:xfrm>
              <a:off x="457675" y="4235018"/>
              <a:ext cx="1745253" cy="369332"/>
              <a:chOff x="667944" y="5759349"/>
              <a:chExt cx="2316796" cy="369332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449BED85-2F34-4815-B59B-0C8D92D226FF}"/>
                  </a:ext>
                </a:extLst>
              </p:cNvPr>
              <p:cNvSpPr/>
              <p:nvPr/>
            </p:nvSpPr>
            <p:spPr>
              <a:xfrm>
                <a:off x="667944" y="5759349"/>
                <a:ext cx="206272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3" name="Connettore diritto 42">
                <a:extLst>
                  <a:ext uri="{FF2B5EF4-FFF2-40B4-BE49-F238E27FC236}">
                    <a16:creationId xmlns:a16="http://schemas.microsoft.com/office/drawing/2014/main" id="{B962DE29-1ACF-48D8-A6CE-88A20B22C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27" y="5816167"/>
                <a:ext cx="0" cy="312514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CC8A9E60-CB19-4FA0-8341-2DCFBC685774}"/>
                  </a:ext>
                </a:extLst>
              </p:cNvPr>
              <p:cNvSpPr txBox="1"/>
              <p:nvPr/>
            </p:nvSpPr>
            <p:spPr>
              <a:xfrm>
                <a:off x="816096" y="5816167"/>
                <a:ext cx="21686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Blocco cilindro</a:t>
                </a:r>
              </a:p>
            </p:txBody>
          </p:sp>
        </p:grp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35800811-E83C-4071-A7CE-ABD482FB89F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2202928" y="2496128"/>
              <a:ext cx="3000668" cy="0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5">
              <a:extLst>
                <a:ext uri="{FF2B5EF4-FFF2-40B4-BE49-F238E27FC236}">
                  <a16:creationId xmlns:a16="http://schemas.microsoft.com/office/drawing/2014/main" id="{572894CD-53F8-4999-8DED-8BD93EAB7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596" y="1489075"/>
              <a:ext cx="2518772" cy="1007053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5768C404-66DC-41E4-9A17-F69201D50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596" y="2457435"/>
              <a:ext cx="2131023" cy="545622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9812A6F8-701C-4BF8-AB99-7568DC3A07D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202928" y="3003058"/>
              <a:ext cx="3000668" cy="0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965BE18C-1B6D-4EC6-8CA8-2617B9CAD5C5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2202928" y="3483947"/>
              <a:ext cx="5319662" cy="0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03F69637-E7CD-4818-9CE6-D0F8DF94F501}"/>
                </a:ext>
              </a:extLst>
            </p:cNvPr>
            <p:cNvCxnSpPr>
              <a:cxnSpLocks/>
            </p:cNvCxnSpPr>
            <p:nvPr/>
          </p:nvCxnSpPr>
          <p:spPr>
            <a:xfrm>
              <a:off x="5118755" y="3964835"/>
              <a:ext cx="2431357" cy="480888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diritto 65">
              <a:extLst>
                <a:ext uri="{FF2B5EF4-FFF2-40B4-BE49-F238E27FC236}">
                  <a16:creationId xmlns:a16="http://schemas.microsoft.com/office/drawing/2014/main" id="{C2C85AAB-C147-4646-833C-01860DB7C975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2202928" y="3964835"/>
              <a:ext cx="2915827" cy="1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2 72">
              <a:extLst>
                <a:ext uri="{FF2B5EF4-FFF2-40B4-BE49-F238E27FC236}">
                  <a16:creationId xmlns:a16="http://schemas.microsoft.com/office/drawing/2014/main" id="{E4C39E81-9ED6-456E-8728-6FAF59A3B86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339" y="4445721"/>
              <a:ext cx="2091181" cy="629199"/>
            </a:xfrm>
            <a:prstGeom prst="straightConnector1">
              <a:avLst/>
            </a:prstGeom>
            <a:ln w="22225">
              <a:solidFill>
                <a:srgbClr val="BC2E2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C9301854-277A-4025-9FED-3AEC904B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1512" y="4445721"/>
              <a:ext cx="2915827" cy="1"/>
            </a:xfrm>
            <a:prstGeom prst="line">
              <a:avLst/>
            </a:prstGeom>
            <a:ln w="2222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76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</a:t>
            </a:r>
          </a:p>
        </p:txBody>
      </p: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9679DAD6-2531-4352-AF87-67D5735EE426}"/>
              </a:ext>
            </a:extLst>
          </p:cNvPr>
          <p:cNvGrpSpPr/>
          <p:nvPr/>
        </p:nvGrpSpPr>
        <p:grpSpPr>
          <a:xfrm>
            <a:off x="428355" y="1894197"/>
            <a:ext cx="5638325" cy="4018313"/>
            <a:chOff x="428355" y="1894197"/>
            <a:chExt cx="5638325" cy="4018313"/>
          </a:xfrm>
        </p:grpSpPr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A63625D9-6F0C-4BA4-A22B-2A714EABED9D}"/>
                </a:ext>
              </a:extLst>
            </p:cNvPr>
            <p:cNvGrpSpPr/>
            <p:nvPr/>
          </p:nvGrpSpPr>
          <p:grpSpPr>
            <a:xfrm>
              <a:off x="428355" y="1894197"/>
              <a:ext cx="5638325" cy="369332"/>
              <a:chOff x="439071" y="1894197"/>
              <a:chExt cx="5638325" cy="369332"/>
            </a:xfrm>
          </p:grpSpPr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FCD43FD4-B78B-4CA8-9CA5-2D180319D66A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Configurazione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 cilindri a V di 90°</a:t>
                </a:r>
              </a:p>
            </p:txBody>
          </p:sp>
          <p:cxnSp>
            <p:nvCxnSpPr>
              <p:cNvPr id="61" name="Connettore diritto 60">
                <a:extLst>
                  <a:ext uri="{FF2B5EF4-FFF2-40B4-BE49-F238E27FC236}">
                    <a16:creationId xmlns:a16="http://schemas.microsoft.com/office/drawing/2014/main" id="{28936E12-CA73-4FFE-8ED3-80C0C41F7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9E709302-4847-46A0-911F-DAD19C1D67EA}"/>
                </a:ext>
              </a:extLst>
            </p:cNvPr>
            <p:cNvGrpSpPr/>
            <p:nvPr/>
          </p:nvGrpSpPr>
          <p:grpSpPr>
            <a:xfrm>
              <a:off x="428355" y="2415480"/>
              <a:ext cx="5638325" cy="369332"/>
              <a:chOff x="439071" y="1894197"/>
              <a:chExt cx="5638325" cy="369332"/>
            </a:xfrm>
          </p:grpSpPr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DF98CB7D-7BC0-4F1C-A437-293F40B0F3CD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Alimentazione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 tempi Diesel</a:t>
                </a:r>
              </a:p>
            </p:txBody>
          </p:sp>
          <p:cxnSp>
            <p:nvCxnSpPr>
              <p:cNvPr id="72" name="Connettore diritto 71">
                <a:extLst>
                  <a:ext uri="{FF2B5EF4-FFF2-40B4-BE49-F238E27FC236}">
                    <a16:creationId xmlns:a16="http://schemas.microsoft.com/office/drawing/2014/main" id="{23AEA03D-4B6F-4EAA-8127-ED9B5C291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080A4803-DCB4-4304-A576-26336BAEA775}"/>
                </a:ext>
              </a:extLst>
            </p:cNvPr>
            <p:cNvGrpSpPr/>
            <p:nvPr/>
          </p:nvGrpSpPr>
          <p:grpSpPr>
            <a:xfrm>
              <a:off x="428355" y="2936763"/>
              <a:ext cx="5638325" cy="369332"/>
              <a:chOff x="439071" y="1894197"/>
              <a:chExt cx="5638325" cy="369332"/>
            </a:xfrm>
          </p:grpSpPr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2B47FCDE-DF71-4372-A617-40244158E2A0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Alesaggio x Corsa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98 x 100 mm</a:t>
                </a:r>
              </a:p>
            </p:txBody>
          </p:sp>
          <p:cxnSp>
            <p:nvCxnSpPr>
              <p:cNvPr id="75" name="Connettore diritto 74">
                <a:extLst>
                  <a:ext uri="{FF2B5EF4-FFF2-40B4-BE49-F238E27FC236}">
                    <a16:creationId xmlns:a16="http://schemas.microsoft.com/office/drawing/2014/main" id="{2561EE07-D46F-4CD6-A055-53B828450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2B237FC3-05F6-4B81-BAE4-702EC6ACF205}"/>
                </a:ext>
              </a:extLst>
            </p:cNvPr>
            <p:cNvGrpSpPr/>
            <p:nvPr/>
          </p:nvGrpSpPr>
          <p:grpSpPr>
            <a:xfrm>
              <a:off x="428355" y="3458046"/>
              <a:ext cx="5638325" cy="369332"/>
              <a:chOff x="439071" y="1894197"/>
              <a:chExt cx="5638325" cy="369332"/>
            </a:xfrm>
          </p:grpSpPr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092B18E1-3B82-4575-8B88-F97D42D3F56E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Cilindrata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6.034 cc</a:t>
                </a:r>
              </a:p>
            </p:txBody>
          </p:sp>
          <p:cxnSp>
            <p:nvCxnSpPr>
              <p:cNvPr id="78" name="Connettore diritto 77">
                <a:extLst>
                  <a:ext uri="{FF2B5EF4-FFF2-40B4-BE49-F238E27FC236}">
                    <a16:creationId xmlns:a16="http://schemas.microsoft.com/office/drawing/2014/main" id="{DE4B59AC-B153-4525-A8AB-98BF5CA9C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uppo 78">
              <a:extLst>
                <a:ext uri="{FF2B5EF4-FFF2-40B4-BE49-F238E27FC236}">
                  <a16:creationId xmlns:a16="http://schemas.microsoft.com/office/drawing/2014/main" id="{CBCD1D29-6465-449C-B69F-C8A8912326A8}"/>
                </a:ext>
              </a:extLst>
            </p:cNvPr>
            <p:cNvGrpSpPr/>
            <p:nvPr/>
          </p:nvGrpSpPr>
          <p:grpSpPr>
            <a:xfrm>
              <a:off x="428355" y="4500612"/>
              <a:ext cx="5638325" cy="369332"/>
              <a:chOff x="439071" y="1894197"/>
              <a:chExt cx="5638325" cy="369332"/>
            </a:xfrm>
          </p:grpSpPr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478EA03F-2EDE-4AFA-8D3F-354C47F14493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Potenza all’albero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2.041 HP [1.522 kW] @6.000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rpm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81" name="Connettore diritto 80">
                <a:extLst>
                  <a:ext uri="{FF2B5EF4-FFF2-40B4-BE49-F238E27FC236}">
                    <a16:creationId xmlns:a16="http://schemas.microsoft.com/office/drawing/2014/main" id="{0B8B4FCE-4E64-4B0F-A3BE-87FEABB44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uppo 81">
              <a:extLst>
                <a:ext uri="{FF2B5EF4-FFF2-40B4-BE49-F238E27FC236}">
                  <a16:creationId xmlns:a16="http://schemas.microsoft.com/office/drawing/2014/main" id="{640872D1-A245-412B-8325-C6C0BDACD861}"/>
                </a:ext>
              </a:extLst>
            </p:cNvPr>
            <p:cNvGrpSpPr/>
            <p:nvPr/>
          </p:nvGrpSpPr>
          <p:grpSpPr>
            <a:xfrm>
              <a:off x="428355" y="5021895"/>
              <a:ext cx="5638325" cy="369332"/>
              <a:chOff x="439071" y="1894197"/>
              <a:chExt cx="5638325" cy="369332"/>
            </a:xfrm>
          </p:grpSpPr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2D625A6B-F60E-4E5D-8BB7-B10C601ACE1B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Coppia massima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2.533 Nm @3.000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rpm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84" name="Connettore diritto 83">
                <a:extLst>
                  <a:ext uri="{FF2B5EF4-FFF2-40B4-BE49-F238E27FC236}">
                    <a16:creationId xmlns:a16="http://schemas.microsoft.com/office/drawing/2014/main" id="{6CA015B6-2CBF-4C6D-A784-F9C39AAC8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B9E2C274-5DDB-4805-8674-A29B6ABCA974}"/>
                </a:ext>
              </a:extLst>
            </p:cNvPr>
            <p:cNvGrpSpPr/>
            <p:nvPr/>
          </p:nvGrpSpPr>
          <p:grpSpPr>
            <a:xfrm>
              <a:off x="428355" y="3979329"/>
              <a:ext cx="5638325" cy="369332"/>
              <a:chOff x="439071" y="1894197"/>
              <a:chExt cx="5638325" cy="369332"/>
            </a:xfrm>
          </p:grpSpPr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2113847A-F1C2-4647-97DE-7340C5F3CD7A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Rapporto di compressione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21:1 </a:t>
                </a:r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6262D2F9-14D1-4DA5-873C-CA2C69C72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uppo 87">
              <a:extLst>
                <a:ext uri="{FF2B5EF4-FFF2-40B4-BE49-F238E27FC236}">
                  <a16:creationId xmlns:a16="http://schemas.microsoft.com/office/drawing/2014/main" id="{F1A9EEE3-1BC2-4D2E-A487-1575125813BF}"/>
                </a:ext>
              </a:extLst>
            </p:cNvPr>
            <p:cNvGrpSpPr/>
            <p:nvPr/>
          </p:nvGrpSpPr>
          <p:grpSpPr>
            <a:xfrm>
              <a:off x="428355" y="5543178"/>
              <a:ext cx="5638325" cy="369332"/>
              <a:chOff x="439071" y="1894197"/>
              <a:chExt cx="5638325" cy="369332"/>
            </a:xfrm>
          </p:grpSpPr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68F459E5-231B-4058-AD86-902A77D40D90}"/>
                  </a:ext>
                </a:extLst>
              </p:cNvPr>
              <p:cNvSpPr txBox="1"/>
              <p:nvPr/>
            </p:nvSpPr>
            <p:spPr>
              <a:xfrm>
                <a:off x="439071" y="1894197"/>
                <a:ext cx="5638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67350" algn="r"/>
                  </a:tabLst>
                </a:pPr>
                <a:r>
                  <a:rPr lang="it-IT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Peso a secco	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308,8 kg</a:t>
                </a:r>
              </a:p>
            </p:txBody>
          </p: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99FA47A0-3E92-4660-98DE-8D088F22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60" y="2263529"/>
                <a:ext cx="5467946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F45B4B50-6244-4134-B63E-3A46320C7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3162"/>
            <a:ext cx="5992522" cy="55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4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Blocco cilindro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2073050"/>
            <a:ext cx="50966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blocco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 un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airbox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interno che avvolge il cilindro: l’airbox è fondamentale per l’alimentazione del comburente.</a:t>
            </a:r>
          </a:p>
          <a:p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cilindro è refrigerato attraverso una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camicia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circolare. Il fluido refrigerante viene introdotto dalla testa, attraverso la guarnizione, e fuoriesce, verso il basamento, mediante un condotto ricavato attorno allo scarico.</a:t>
            </a:r>
          </a:p>
          <a:p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fissaggio del blocco sul basamento è assicurato da 4 prigionieri di dimensione M18 che garantiscono anche il posizionamento dei supporti per i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173" name="Picture 5" descr="C:\Users\Utente\Desktop\Cilindr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287" y="46493"/>
            <a:ext cx="3517514" cy="32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4DFDB2-0ED5-4968-B139-0938A201E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13" y="1357369"/>
            <a:ext cx="3181735" cy="306635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CF04FD-A750-443C-A7A5-8B680A437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84" y="2890548"/>
            <a:ext cx="3462037" cy="36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Liner</a:t>
            </a:r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canna cilindro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535390" y="1822197"/>
            <a:ext cx="542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prende spunto da quelli impiegati per i motori Detroit Diesel serie 60. Le luci di aspirazione sono ricavate con due principali inclinazioni: la 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 verticale,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un miglior riempimento 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cilindro,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la 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 radiale,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accentuare il moto di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Picture 7" descr="C:\Users\Utente\Desktop\Liner.png">
            <a:extLst>
              <a:ext uri="{FF2B5EF4-FFF2-40B4-BE49-F238E27FC236}">
                <a16:creationId xmlns:a16="http://schemas.microsoft.com/office/drawing/2014/main" id="{18E1CF0D-606D-4A49-887C-3377028E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8" y="3264612"/>
            <a:ext cx="2530521" cy="362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6514860-0D84-4AE8-9382-235904C5803C}"/>
              </a:ext>
            </a:extLst>
          </p:cNvPr>
          <p:cNvSpPr/>
          <p:nvPr/>
        </p:nvSpPr>
        <p:spPr>
          <a:xfrm>
            <a:off x="7638206" y="1292644"/>
            <a:ext cx="3886649" cy="2565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7C3FA85-7B59-4880-8681-40977C670E9B}"/>
              </a:ext>
            </a:extLst>
          </p:cNvPr>
          <p:cNvGrpSpPr/>
          <p:nvPr/>
        </p:nvGrpSpPr>
        <p:grpSpPr>
          <a:xfrm>
            <a:off x="7753150" y="3279794"/>
            <a:ext cx="3771705" cy="578654"/>
            <a:chOff x="1054611" y="5971424"/>
            <a:chExt cx="4322989" cy="578654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0AE3924A-74AD-40EE-9D34-ACD7A7A975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11" y="5971424"/>
              <a:ext cx="0" cy="578654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A1924829-55B0-453E-84A4-D18496A71F01}"/>
                </a:ext>
              </a:extLst>
            </p:cNvPr>
            <p:cNvSpPr txBox="1"/>
            <p:nvPr/>
          </p:nvSpPr>
          <p:spPr>
            <a:xfrm>
              <a:off x="1054611" y="5971424"/>
              <a:ext cx="43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L’angolo di inclinazione è, come da manuale Detroit Diesel, di 10°.</a:t>
              </a:r>
              <a:endPara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Rettangolo 46">
            <a:extLst>
              <a:ext uri="{FF2B5EF4-FFF2-40B4-BE49-F238E27FC236}">
                <a16:creationId xmlns:a16="http://schemas.microsoft.com/office/drawing/2014/main" id="{58F300AE-4793-49BE-A44C-F8D7CA95FEFC}"/>
              </a:ext>
            </a:extLst>
          </p:cNvPr>
          <p:cNvSpPr/>
          <p:nvPr/>
        </p:nvSpPr>
        <p:spPr>
          <a:xfrm>
            <a:off x="7638206" y="4025318"/>
            <a:ext cx="3886649" cy="2565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F5C32D7F-30FF-4D08-AA09-D52F97A0C40E}"/>
              </a:ext>
            </a:extLst>
          </p:cNvPr>
          <p:cNvGrpSpPr/>
          <p:nvPr/>
        </p:nvGrpSpPr>
        <p:grpSpPr>
          <a:xfrm>
            <a:off x="7753150" y="6012468"/>
            <a:ext cx="3628733" cy="578654"/>
            <a:chOff x="1054611" y="5971424"/>
            <a:chExt cx="4322989" cy="578654"/>
          </a:xfrm>
        </p:grpSpPr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C7B88F1B-C267-41F8-A19A-50CBC8DDD82A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11" y="5971424"/>
              <a:ext cx="0" cy="578654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1C10F6AC-C5FC-4E64-BA56-A834FBB28296}"/>
                </a:ext>
              </a:extLst>
            </p:cNvPr>
            <p:cNvSpPr txBox="1"/>
            <p:nvPr/>
          </p:nvSpPr>
          <p:spPr>
            <a:xfrm>
              <a:off x="1054611" y="5971424"/>
              <a:ext cx="43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L’angolo di inclinazione è, come da manuale Detroit Diesel, di 19°.</a:t>
              </a:r>
              <a:endPara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CD49176-E2FF-4CD6-8034-16026BB0E389}"/>
              </a:ext>
            </a:extLst>
          </p:cNvPr>
          <p:cNvSpPr txBox="1"/>
          <p:nvPr/>
        </p:nvSpPr>
        <p:spPr>
          <a:xfrm>
            <a:off x="2695069" y="4561784"/>
            <a:ext cx="3400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luce di scarico ha una conformazione integrata da due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laterali, importanti per i moti turbolenti dei fluidi di scarico.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E04CBA52-BA0C-43CB-B143-93D26F6AA72C}"/>
              </a:ext>
            </a:extLst>
          </p:cNvPr>
          <p:cNvGrpSpPr/>
          <p:nvPr/>
        </p:nvGrpSpPr>
        <p:grpSpPr>
          <a:xfrm>
            <a:off x="7753150" y="1506762"/>
            <a:ext cx="3698483" cy="1630581"/>
            <a:chOff x="7753150" y="1506762"/>
            <a:chExt cx="3698483" cy="1630581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8B8D62E2-C66A-486A-BA3B-37DA5B7B71E9}"/>
                </a:ext>
              </a:extLst>
            </p:cNvPr>
            <p:cNvGrpSpPr/>
            <p:nvPr/>
          </p:nvGrpSpPr>
          <p:grpSpPr>
            <a:xfrm>
              <a:off x="7753150" y="1506762"/>
              <a:ext cx="3698483" cy="1630581"/>
              <a:chOff x="3787795" y="2999815"/>
              <a:chExt cx="3983920" cy="175642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0EC74F73-F95A-4837-A5EB-6EB4B6F67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039" b="44240"/>
              <a:stretch/>
            </p:blipFill>
            <p:spPr>
              <a:xfrm>
                <a:off x="3787795" y="2999815"/>
                <a:ext cx="3890924" cy="1756424"/>
              </a:xfrm>
              <a:prstGeom prst="rect">
                <a:avLst/>
              </a:prstGeom>
            </p:spPr>
          </p:pic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D6F35BD0-1C66-4AB6-AEA6-E2AA676D9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750" y="3772425"/>
                <a:ext cx="1282965" cy="236855"/>
              </a:xfrm>
              <a:prstGeom prst="line">
                <a:avLst/>
              </a:prstGeom>
              <a:ln w="28575">
                <a:solidFill>
                  <a:srgbClr val="BC2E29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diritto 66">
                <a:extLst>
                  <a:ext uri="{FF2B5EF4-FFF2-40B4-BE49-F238E27FC236}">
                    <a16:creationId xmlns:a16="http://schemas.microsoft.com/office/drawing/2014/main" id="{55D77B26-C9CD-46BC-9627-FFF9F7AB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750" y="3858973"/>
                <a:ext cx="127968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4AD92835-6587-46A8-9420-C7992AE7D23A}"/>
                </a:ext>
              </a:extLst>
            </p:cNvPr>
            <p:cNvSpPr txBox="1"/>
            <p:nvPr/>
          </p:nvSpPr>
          <p:spPr>
            <a:xfrm>
              <a:off x="10962630" y="1979231"/>
              <a:ext cx="3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BC2E2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α</a:t>
              </a:r>
              <a:endParaRPr lang="it-IT" dirty="0">
                <a:solidFill>
                  <a:srgbClr val="BC2E29"/>
                </a:solidFill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1A1F3276-41E9-4D98-93D7-D967883D6AA6}"/>
              </a:ext>
            </a:extLst>
          </p:cNvPr>
          <p:cNvGrpSpPr/>
          <p:nvPr/>
        </p:nvGrpSpPr>
        <p:grpSpPr>
          <a:xfrm>
            <a:off x="8518040" y="4072565"/>
            <a:ext cx="2847260" cy="1989875"/>
            <a:chOff x="8518040" y="4072565"/>
            <a:chExt cx="2847260" cy="1989875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796738C1-F28E-42AA-A4B4-1206E0DA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040" y="4072565"/>
              <a:ext cx="2241926" cy="1989875"/>
            </a:xfrm>
            <a:prstGeom prst="rect">
              <a:avLst/>
            </a:prstGeom>
          </p:spPr>
        </p:pic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AB700D72-A1B1-4C68-BEE4-17502C021DC0}"/>
                </a:ext>
              </a:extLst>
            </p:cNvPr>
            <p:cNvCxnSpPr>
              <a:cxnSpLocks/>
            </p:cNvCxnSpPr>
            <p:nvPr/>
          </p:nvCxnSpPr>
          <p:spPr>
            <a:xfrm>
              <a:off x="9625740" y="5124493"/>
              <a:ext cx="1739560" cy="50732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54A06EA4-3DA3-4942-AE7F-C5C5A4155A9E}"/>
                </a:ext>
              </a:extLst>
            </p:cNvPr>
            <p:cNvCxnSpPr>
              <a:cxnSpLocks/>
            </p:cNvCxnSpPr>
            <p:nvPr/>
          </p:nvCxnSpPr>
          <p:spPr>
            <a:xfrm>
              <a:off x="9635701" y="5029199"/>
              <a:ext cx="1295832" cy="542498"/>
            </a:xfrm>
            <a:prstGeom prst="line">
              <a:avLst/>
            </a:prstGeom>
            <a:ln w="28575">
              <a:solidFill>
                <a:srgbClr val="BC2E29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D29729D1-E2E6-4166-AC48-B90C1BFAE031}"/>
                </a:ext>
              </a:extLst>
            </p:cNvPr>
            <p:cNvSpPr txBox="1"/>
            <p:nvPr/>
          </p:nvSpPr>
          <p:spPr>
            <a:xfrm>
              <a:off x="10591190" y="5071803"/>
              <a:ext cx="3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BC2E2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endParaRPr lang="it-IT" dirty="0">
                <a:solidFill>
                  <a:srgbClr val="BC2E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92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 e iniezione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4" y="1822197"/>
            <a:ext cx="682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gli elevati regimi di rotazione si rende necessario l’utilizzo di più di un iniettore; in particolare si considerano quattro iniettori per cilindro con iniezione alternata a coppie.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CB324F7-D666-49CA-9990-66BECC4B4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78" y="238743"/>
            <a:ext cx="3573587" cy="661925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9FA0EA9-FFB1-47AA-AD21-6EBE6ECD3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6" y="2745527"/>
            <a:ext cx="4176653" cy="368467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0A4FA7-F740-4D99-A9CB-68E1A0A6BC32}"/>
              </a:ext>
            </a:extLst>
          </p:cNvPr>
          <p:cNvSpPr txBox="1"/>
          <p:nvPr/>
        </p:nvSpPr>
        <p:spPr>
          <a:xfrm>
            <a:off x="457674" y="2976513"/>
            <a:ext cx="3915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piatto fiamma è realizzato mediante saldatura per includere le quattro sedi degli iniettori inclinate.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refrigerante fa il suo ingresso dall’apposito attacco al centro del piatto: in questo modo è in grado di refrigerare la testa e gli iniettori prima di fluire verso il corpo cilindro.</a:t>
            </a:r>
          </a:p>
        </p:txBody>
      </p:sp>
    </p:spTree>
    <p:extLst>
      <p:ext uri="{BB962C8B-B14F-4D97-AF65-F5344CB8AC3E}">
        <p14:creationId xmlns:p14="http://schemas.microsoft.com/office/powerpoint/2010/main" val="41441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612E03DD-B5E6-4BEE-AAE7-31D33DBB677A}"/>
              </a:ext>
            </a:extLst>
          </p:cNvPr>
          <p:cNvSpPr/>
          <p:nvPr/>
        </p:nvSpPr>
        <p:spPr>
          <a:xfrm>
            <a:off x="6505109" y="1201913"/>
            <a:ext cx="5456053" cy="5303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Pistone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22197"/>
            <a:ext cx="542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pistone bimetallico è progettato per avere una maggior resistenza termica e durezza sul cielo e maggior duttilità e minor attrito con la canna sul mantello.</a:t>
            </a: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ottenere un pistone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bimetallico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 è optato per un cielo in acciaio e in un mantello in alluminio.</a:t>
            </a:r>
          </a:p>
        </p:txBody>
      </p:sp>
      <p:pic>
        <p:nvPicPr>
          <p:cNvPr id="7172" name="Picture 4" descr="C:\Users\Utente\Desktop\Piston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47" y="3610299"/>
            <a:ext cx="3438763" cy="384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5206775-4AEF-46F9-A0AB-F6BE6FF05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" y="3375790"/>
            <a:ext cx="3060017" cy="393902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D170B47-18DB-4393-9352-66D38D41349A}"/>
              </a:ext>
            </a:extLst>
          </p:cNvPr>
          <p:cNvSpPr txBox="1"/>
          <p:nvPr/>
        </p:nvSpPr>
        <p:spPr>
          <a:xfrm>
            <a:off x="6609179" y="2124865"/>
            <a:ext cx="2792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sistema multi-iniettore richiede una camera di combustione multipla, con una conformazione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quatrefoil-shape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ricavata sul cielo del pistone.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2D449AF-9CBE-4601-9AD6-128B0314E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43" y="1087786"/>
            <a:ext cx="3116536" cy="5723721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DF33FCCE-E9BF-45E3-9BE2-69DCB0168B7B}"/>
              </a:ext>
            </a:extLst>
          </p:cNvPr>
          <p:cNvGrpSpPr/>
          <p:nvPr/>
        </p:nvGrpSpPr>
        <p:grpSpPr>
          <a:xfrm>
            <a:off x="6631077" y="1197611"/>
            <a:ext cx="2244800" cy="770417"/>
            <a:chOff x="1054611" y="5521724"/>
            <a:chExt cx="1957338" cy="770417"/>
          </a:xfrm>
        </p:grpSpPr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BF1B090D-C041-49A1-A39D-488B57D4E62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611" y="5521724"/>
              <a:ext cx="0" cy="770417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FC6B63D7-61C3-4E03-861D-C27660D73305}"/>
                </a:ext>
              </a:extLst>
            </p:cNvPr>
            <p:cNvSpPr txBox="1"/>
            <p:nvPr/>
          </p:nvSpPr>
          <p:spPr>
            <a:xfrm>
              <a:off x="1054611" y="5768921"/>
              <a:ext cx="195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Camera di combustione multipla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45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99F73AFF-9289-40CB-9D32-581643C67AEC}"/>
              </a:ext>
            </a:extLst>
          </p:cNvPr>
          <p:cNvGrpSpPr/>
          <p:nvPr/>
        </p:nvGrpSpPr>
        <p:grpSpPr>
          <a:xfrm>
            <a:off x="6275219" y="3576523"/>
            <a:ext cx="5117606" cy="3113170"/>
            <a:chOff x="7214695" y="3698337"/>
            <a:chExt cx="5117606" cy="3113170"/>
          </a:xfrm>
        </p:grpSpPr>
        <p:pic>
          <p:nvPicPr>
            <p:cNvPr id="14" name="Picture 3" descr="C:\Users\Utente\Desktop\MicrosoftTeams-image (1).png">
              <a:extLst>
                <a:ext uri="{FF2B5EF4-FFF2-40B4-BE49-F238E27FC236}">
                  <a16:creationId xmlns:a16="http://schemas.microsoft.com/office/drawing/2014/main" id="{1692902B-3E1F-4F80-8105-389D2F23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695" y="3698337"/>
              <a:ext cx="3641416" cy="3113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Users\Utente\Desktop\MicrosoftTeams-image (2) copia.png">
              <a:extLst>
                <a:ext uri="{FF2B5EF4-FFF2-40B4-BE49-F238E27FC236}">
                  <a16:creationId xmlns:a16="http://schemas.microsoft.com/office/drawing/2014/main" id="{E0D96D28-3FB7-4724-AC3A-DEF371A9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6111" y="4907656"/>
              <a:ext cx="1476190" cy="175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del pistone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del pistone che prevede l’applicazione di una pressione sul cielo di 218 bar e sulla camera di combustione di 250 bar. La tensione massima equivalente di Von Mises vale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99 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MPa, dalla quale risulta un coefficiente di sicurezza risulta pari a 3,77.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1754326"/>
              </a:xfrm>
              <a:prstGeom prst="rect">
                <a:avLst/>
              </a:prstGeom>
              <a:blipFill>
                <a:blip r:embed="rId5"/>
                <a:stretch>
                  <a:fillRect l="-1012" t="-2083" r="-1012" b="-45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 descr="C:\Users\Utente\Desktop\MicrosoftTeams-image (2).png">
            <a:extLst>
              <a:ext uri="{FF2B5EF4-FFF2-40B4-BE49-F238E27FC236}">
                <a16:creationId xmlns:a16="http://schemas.microsoft.com/office/drawing/2014/main" id="{03020389-AB9B-450D-908C-37410843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75" y="1923069"/>
            <a:ext cx="4615107" cy="44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5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107937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Biella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535390" y="2194431"/>
            <a:ext cx="51452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La biella ha </a:t>
            </a:r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sezione ad «I»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ed è ispirata a quelle impiegate nei motori Detroit Diesel serie 60. Il cappello utilizzato presenta una conformazione tale da consentire l’incasso delle viti </a:t>
            </a:r>
            <a:r>
              <a:rPr lang="it-IT" i="1" dirty="0" err="1">
                <a:latin typeface="Arial" panose="020B0604020202020204" pitchFamily="34" charset="0"/>
                <a:cs typeface="Arial" panose="020B0604020202020204" pitchFamily="34" charset="0"/>
              </a:rPr>
              <a:t>pankl</a:t>
            </a: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adoperate per collegare le due parti.</a:t>
            </a:r>
          </a:p>
          <a:p>
            <a:pPr algn="just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La biella ha le seguenti dimensioni caratteristiche:</a:t>
            </a:r>
          </a:p>
          <a:p>
            <a:pPr marL="285750" indent="-285750" algn="just"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Interasse 195 mm</a:t>
            </a:r>
          </a:p>
          <a:p>
            <a:pPr marL="285750" indent="-285750" algn="just"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Diametro perno di manovella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70 mm</a:t>
            </a:r>
          </a:p>
          <a:p>
            <a:pPr marL="285750" indent="-285750" algn="just"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Diametro spinotto 35 mm</a:t>
            </a:r>
          </a:p>
        </p:txBody>
      </p:sp>
      <p:pic>
        <p:nvPicPr>
          <p:cNvPr id="8195" name="Picture 3" descr="C:\Users\Utente\Desktop\Biella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6123">
            <a:off x="5207161" y="1738083"/>
            <a:ext cx="6827105" cy="44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54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cappello biella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2608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sul cappello di biella che prevede l’applicazione di un carico (definito in due </a:t>
                </a:r>
                <a:r>
                  <a:rPr lang="it-IT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fino a 3.750 N) sulla superficie interna del cappello e di un precarico sulla vite (definito in due </a:t>
                </a:r>
                <a:r>
                  <a:rPr lang="it-IT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fino a 5.625 N), tenendo conto dell’attrito tra cappello e fusto e tra la testa della vite e il cappello stesso. La tensione massima equivalente di Von Mises vale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  <m:r>
                      <a:rPr lang="it-IT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37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Mpa, dalla quale risulta un coefficiente di sicurezza risulta pari a 4,43.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2608984"/>
              </a:xfrm>
              <a:prstGeom prst="rect">
                <a:avLst/>
              </a:prstGeom>
              <a:blipFill>
                <a:blip r:embed="rId3"/>
                <a:stretch>
                  <a:fillRect l="-1012" t="-1402" r="-1012" b="-2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C:\Users\Utente\Desktop\BiellaCappello2.png">
            <a:extLst>
              <a:ext uri="{FF2B5EF4-FFF2-40B4-BE49-F238E27FC236}">
                <a16:creationId xmlns:a16="http://schemas.microsoft.com/office/drawing/2014/main" id="{6D332E19-09BE-4BF9-ACFD-C4151913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02" y="4724654"/>
            <a:ext cx="5696111" cy="22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Utente\Desktop\BiellaCappello2 (1).png">
            <a:extLst>
              <a:ext uri="{FF2B5EF4-FFF2-40B4-BE49-F238E27FC236}">
                <a16:creationId xmlns:a16="http://schemas.microsoft.com/office/drawing/2014/main" id="{AA1F91BA-9B73-4061-9BF1-814C73A6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89" y="4434378"/>
            <a:ext cx="1409524" cy="16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Utente\Desktop\BiellaCappello.png">
            <a:extLst>
              <a:ext uri="{FF2B5EF4-FFF2-40B4-BE49-F238E27FC236}">
                <a16:creationId xmlns:a16="http://schemas.microsoft.com/office/drawing/2014/main" id="{3621E9BD-6383-4112-A4D8-187FA1CC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0229"/>
            <a:ext cx="6092201" cy="37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28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a compressione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224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del fusto di biella che prevede l’applicazione di una forza di compressione al piede di biella pari a: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𝑝𝑖𝑠𝑡𝑜𝑛𝑒</m:t>
                            </m:r>
                          </m:sub>
                        </m:sSub>
                      </m:den>
                    </m:f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=33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143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5 </m:t>
                    </m:r>
                    <m:r>
                      <m:rPr>
                        <m:sty m:val="p"/>
                      </m:rPr>
                      <a:rPr lang="it-IT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N</m:t>
                    </m:r>
                  </m:oMath>
                </a14:m>
                <a:endParaRPr lang="it-IT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tensione massima equivalente di Von Mises vale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124 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Mpa, dalla quale risulta un coefficiente di sicurezza risulta pari a 8,47.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2249847"/>
              </a:xfrm>
              <a:prstGeom prst="rect">
                <a:avLst/>
              </a:prstGeom>
              <a:blipFill>
                <a:blip r:embed="rId3"/>
                <a:stretch>
                  <a:fillRect l="-1012" t="-1626" r="-1012" b="-3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9B392A17-B986-43CD-B8E7-A3178C34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492" y="4984461"/>
            <a:ext cx="1466850" cy="156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C:\Users\Utente\Desktop\BiellaCompressioneFinale.png">
            <a:extLst>
              <a:ext uri="{FF2B5EF4-FFF2-40B4-BE49-F238E27FC236}">
                <a16:creationId xmlns:a16="http://schemas.microsoft.com/office/drawing/2014/main" id="{1BB112FB-7C95-4340-81B2-7A6E7C3C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2264"/>
            <a:ext cx="6092201" cy="48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tente\Desktop\BiellaCompressioneFinale2.png">
            <a:extLst>
              <a:ext uri="{FF2B5EF4-FFF2-40B4-BE49-F238E27FC236}">
                <a16:creationId xmlns:a16="http://schemas.microsoft.com/office/drawing/2014/main" id="{0989B479-E4F8-4212-A8AA-1B75B5E7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56" y="3873260"/>
            <a:ext cx="2644834" cy="26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5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a compressione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224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del fusto di biella che prevede l’applicazione di una forza di compressione alla testa di biella pari a: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  <m:t>𝑝𝑖𝑠𝑡𝑜𝑛𝑒</m:t>
                            </m:r>
                          </m:sub>
                        </m:sSub>
                      </m:den>
                    </m:f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=33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143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5 </m:t>
                    </m:r>
                    <m:r>
                      <m:rPr>
                        <m:sty m:val="p"/>
                      </m:rPr>
                      <a:rPr lang="it-IT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N</m:t>
                    </m:r>
                  </m:oMath>
                </a14:m>
                <a:endParaRPr lang="it-IT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tensione massima equivalente di Von Mises vale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Mpa, dalla quale risulta un coefficiente di sicurezza risulta pari a 9,38.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2249847"/>
              </a:xfrm>
              <a:prstGeom prst="rect">
                <a:avLst/>
              </a:prstGeom>
              <a:blipFill>
                <a:blip r:embed="rId3"/>
                <a:stretch>
                  <a:fillRect l="-1012" t="-1626" r="-1012" b="-3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7775B4A9-2C30-4B41-A2E2-80B100F43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r="41557" b="1474"/>
          <a:stretch/>
        </p:blipFill>
        <p:spPr>
          <a:xfrm>
            <a:off x="244660" y="1107338"/>
            <a:ext cx="5716193" cy="469472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7B6EB5D-12C9-499B-9062-885A7F3792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9" t="55960" r="32797" b="16351"/>
          <a:stretch/>
        </p:blipFill>
        <p:spPr>
          <a:xfrm>
            <a:off x="5033752" y="4251074"/>
            <a:ext cx="927101" cy="1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a trazione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228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del fusto di biella che prevede l’applicazione di una forza di trazione alla testa di biella pari a:</a:t>
                </a: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𝐹</m:t>
                      </m:r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𝑝𝑖𝑠𝑡𝑜𝑛𝑒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𝑅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40.525 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tensione massima equivalente di Von Mises vale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695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MPa, dalla quale risulta un coefficiente di sicurezza risulta pari a 1,51.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2289088"/>
              </a:xfrm>
              <a:prstGeom prst="rect">
                <a:avLst/>
              </a:prstGeom>
              <a:blipFill>
                <a:blip r:embed="rId3"/>
                <a:stretch>
                  <a:fillRect l="-1012" t="-1600" r="-1012" b="-2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C:\Users\Utente\Desktop\BiellaTrazioneFinaleAnelloGrande.png">
            <a:extLst>
              <a:ext uri="{FF2B5EF4-FFF2-40B4-BE49-F238E27FC236}">
                <a16:creationId xmlns:a16="http://schemas.microsoft.com/office/drawing/2014/main" id="{F7C36020-03D9-43B4-BB2F-F7875E683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r="7395"/>
          <a:stretch/>
        </p:blipFill>
        <p:spPr bwMode="auto">
          <a:xfrm>
            <a:off x="280638" y="1034092"/>
            <a:ext cx="5576698" cy="52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Utente\Desktop\BiellaTrazioneFinaleAnelloGrande.png">
            <a:extLst>
              <a:ext uri="{FF2B5EF4-FFF2-40B4-BE49-F238E27FC236}">
                <a16:creationId xmlns:a16="http://schemas.microsoft.com/office/drawing/2014/main" id="{BBC9599F-399F-4600-9DAC-8A64440A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96" y="5002966"/>
            <a:ext cx="1466667" cy="15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Utente\Desktop\BiellaTrazioneFinaleAnelloGrande2.png">
            <a:extLst>
              <a:ext uri="{FF2B5EF4-FFF2-40B4-BE49-F238E27FC236}">
                <a16:creationId xmlns:a16="http://schemas.microsoft.com/office/drawing/2014/main" id="{96778225-37BE-41C3-BA7A-15C5D864A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70" y="3982660"/>
            <a:ext cx="3405526" cy="28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40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091144F8-F715-43A1-A7DA-F8738655E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8"/>
          <a:stretch/>
        </p:blipFill>
        <p:spPr>
          <a:xfrm>
            <a:off x="1971200" y="-67154"/>
            <a:ext cx="8544399" cy="69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0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099800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a trazione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6099800" y="1822197"/>
                <a:ext cx="5424256" cy="2212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Verifica strutturale del fusto di biella che prevede l’applicazione di una forza di trazione al piede di biella pari a:</a:t>
                </a: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𝐹</m:t>
                      </m:r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𝑝𝑖𝑠𝑡𝑜𝑛𝑒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𝑅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40.525 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tensione massima equivalente di Von Mises vale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656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MPa, dalla quale risulta un coefficiente di sicurezza risulta pari a 1,60.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00" y="1822197"/>
                <a:ext cx="5424256" cy="2212144"/>
              </a:xfrm>
              <a:prstGeom prst="rect">
                <a:avLst/>
              </a:prstGeom>
              <a:blipFill>
                <a:blip r:embed="rId3"/>
                <a:stretch>
                  <a:fillRect l="-1012" t="-1653" r="-1012" b="-3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9CDB2FF2-B3B4-460C-9249-48A31159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8" y="2165161"/>
            <a:ext cx="5755004" cy="411236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058E7985-D4B0-4F31-93C8-2B50BACF54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5" t="59473" r="283" b="9807"/>
          <a:stretch/>
        </p:blipFill>
        <p:spPr>
          <a:xfrm>
            <a:off x="10401566" y="4885559"/>
            <a:ext cx="1393747" cy="179078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F3C7D48-3C42-4CD5-A4FD-0246048210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r="18052"/>
          <a:stretch/>
        </p:blipFill>
        <p:spPr>
          <a:xfrm>
            <a:off x="7039170" y="4042151"/>
            <a:ext cx="3371022" cy="27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107937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Albero motore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pic>
        <p:nvPicPr>
          <p:cNvPr id="9218" name="Picture 2" descr="C:\Users\Utente\Desktop\AlberoMot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62" y="99452"/>
            <a:ext cx="6249214" cy="416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tente\Desktop\AlberoMotore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31" y="4367544"/>
            <a:ext cx="6221754" cy="13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509EA21-C132-4A0D-B87B-1BB38D016697}"/>
              </a:ext>
            </a:extLst>
          </p:cNvPr>
          <p:cNvSpPr txBox="1"/>
          <p:nvPr/>
        </p:nvSpPr>
        <p:spPr>
          <a:xfrm>
            <a:off x="457674" y="1822197"/>
            <a:ext cx="560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L’albero motore ha una geometria che permette la configurazione dei  pistoni a V di 90°. Questa disposizione ci permette di contenere notevolmente gli ingombri del motore, in particolare la lunghezza: così facendo l’albero ha un’estensione di poco superiore a quella che si avrebbe con un 4 cilindri in linea ottenuto con le stesse unità cilindro.</a:t>
            </a:r>
          </a:p>
          <a:p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dimensioni dei perni di banco e di manovella riprendono quelle originali del Detroit Diesel serie 60.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EDF7B46-A686-41D1-9BF4-D95C92E65ED6}"/>
              </a:ext>
            </a:extLst>
          </p:cNvPr>
          <p:cNvGrpSpPr/>
          <p:nvPr/>
        </p:nvGrpSpPr>
        <p:grpSpPr>
          <a:xfrm>
            <a:off x="6236723" y="6184063"/>
            <a:ext cx="5730514" cy="668505"/>
            <a:chOff x="7076258" y="5904823"/>
            <a:chExt cx="4377973" cy="668505"/>
          </a:xfrm>
        </p:grpSpPr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AD483665-0AC2-4811-A87D-17B8F87146B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58" y="5904823"/>
              <a:ext cx="0" cy="66850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9C72B71-CCB2-45E2-ADCB-5FC7B6CDDD9C}"/>
                </a:ext>
              </a:extLst>
            </p:cNvPr>
            <p:cNvSpPr txBox="1"/>
            <p:nvPr/>
          </p:nvSpPr>
          <p:spPr>
            <a:xfrm>
              <a:off x="7076258" y="5904823"/>
              <a:ext cx="4377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Nell’immagine in sezione si noti il particolare dei condotti di lubrificazione che percorrono l’albero nella sua interezza.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91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42382"/>
            <a:ext cx="542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Equilibramento forze alterne del 1° ordine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457675" y="2620659"/>
                <a:ext cx="5712750" cy="368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Velocità angolare massima 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/>
                            </a:rPr>
                            <m:t>2</m:t>
                          </m:r>
                          <m:r>
                            <a:rPr lang="it-IT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it-IT" i="1">
                              <a:latin typeface="Cambria Math"/>
                            </a:rPr>
                            <m:t>60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it-IT" i="1">
                          <a:latin typeface="Cambria Math"/>
                        </a:rPr>
                        <m:t>=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628,3 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rad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it-IT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Raggio di manovella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=50 </m:t>
                      </m:r>
                      <m:r>
                        <m:rPr>
                          <m:sty m:val="p"/>
                        </m:rPr>
                        <a:rPr lang="it-IT" i="0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mm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Interasse tra due cilindri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=212 </m:t>
                      </m:r>
                      <m:r>
                        <m:rPr>
                          <m:sty m:val="p"/>
                        </m:rPr>
                        <a:rPr lang="it-IT" i="0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mm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Massa biella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it-IT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873 </m:t>
                      </m:r>
                      <m:r>
                        <m:rPr>
                          <m:sty m:val="p"/>
                        </m:rPr>
                        <a:rPr lang="it-IT" i="0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kg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Massa pistone 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it-IT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2,053 </m:t>
                      </m:r>
                      <m:r>
                        <m:rPr>
                          <m:sty m:val="p"/>
                        </m:rPr>
                        <a:rPr lang="it-IT" i="0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kg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BC2E29"/>
                  </a:buClr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Massa complessiva</a:t>
                </a:r>
              </a:p>
              <a:p>
                <a:pPr>
                  <a:buClr>
                    <a:srgbClr val="BC2E2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it-IT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=2,926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75" y="2620659"/>
                <a:ext cx="5712750" cy="3681136"/>
              </a:xfrm>
              <a:prstGeom prst="rect">
                <a:avLst/>
              </a:prstGeom>
              <a:blipFill>
                <a:blip r:embed="rId3"/>
                <a:stretch>
                  <a:fillRect l="-747" t="-9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65E6A54-F842-42C5-8FC7-934CFC2D1AF2}"/>
                  </a:ext>
                </a:extLst>
              </p:cNvPr>
              <p:cNvSpPr txBox="1"/>
              <p:nvPr/>
            </p:nvSpPr>
            <p:spPr>
              <a:xfrm>
                <a:off x="6170425" y="4206798"/>
                <a:ext cx="5712750" cy="20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Forze alterne del primo ordine: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=28.878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Forze del primo ordine: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it-IT" sz="16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t-IT" sz="16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/>
                          </a:rPr>
                          <m:t>2</m:t>
                        </m:r>
                        <m:r>
                          <a:rPr lang="it-IT" sz="1600" i="1" dirty="0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it-IT" sz="1600" i="1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t-IT" sz="1600" i="1" dirty="0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dirty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it-IT" sz="16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16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it-IT" sz="1600" i="1" dirty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it-IT" sz="1600" i="1" dirty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it-IT" sz="1600" i="1" dirty="0">
                            <a:latin typeface="Cambria Math"/>
                            <a:ea typeface="Cambria Math"/>
                          </a:rPr>
                          <m:t>= </m:t>
                        </m:r>
                      </m:e>
                    </m:func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/>
                          </a:rPr>
                          <m:t>2</m:t>
                        </m:r>
                        <m:r>
                          <a:rPr lang="it-IT" sz="1600" i="1" dirty="0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it-IT" sz="1600" i="1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it-IT" sz="1600" i="1" dirty="0">
                        <a:latin typeface="Cambria Math"/>
                      </a:rPr>
                      <m:t>=57757 </m:t>
                    </m:r>
                    <m:r>
                      <a:rPr lang="it-IT" sz="1600" i="1" dirty="0">
                        <a:latin typeface="Cambria Math"/>
                      </a:rPr>
                      <m:t>𝑁</m:t>
                    </m:r>
                  </m:oMath>
                </a14:m>
                <a:endParaRPr lang="it-IT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it-IT" sz="16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it-IT" sz="1600" i="1">
                          <a:latin typeface="Cambria Math"/>
                        </a:rPr>
                        <m:t>=  </m:t>
                      </m:r>
                      <m:sSup>
                        <m:sSup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 dirty="0">
                              <a:latin typeface="Cambria Math"/>
                            </a:rPr>
                            <m:t>2</m:t>
                          </m:r>
                          <m:r>
                            <a:rPr lang="it-IT" sz="1600" i="1" dirty="0"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it-IT" sz="1600" i="1" dirty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it-IT" sz="1600" i="1" dirty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dirty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it-IT" sz="16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r>
                                <a:rPr lang="it-IT" sz="1600" i="1" dirty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 dirty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it-IT" sz="1600" i="1" dirty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it-IT" sz="1600" i="1" dirty="0">
                              <a:latin typeface="Cambria Math"/>
                              <a:ea typeface="Cambria Math"/>
                            </a:rPr>
                            <m:t>=0 </m:t>
                          </m:r>
                          <m:r>
                            <a:rPr lang="it-IT" sz="1600" i="1" dirty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65E6A54-F842-42C5-8FC7-934CFC2D1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25" y="4206798"/>
                <a:ext cx="5712750" cy="2094997"/>
              </a:xfrm>
              <a:prstGeom prst="rect">
                <a:avLst/>
              </a:prstGeom>
              <a:blipFill>
                <a:blip r:embed="rId4"/>
                <a:stretch>
                  <a:fillRect l="-854" t="-69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EEEC261E-8108-4DB8-B2D8-FFAAC8F83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00" y="1255714"/>
            <a:ext cx="1793600" cy="27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90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/>
              <p:nvPr/>
            </p:nvSpPr>
            <p:spPr>
              <a:xfrm>
                <a:off x="349273" y="1821986"/>
                <a:ext cx="5424256" cy="468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Vettori del momento del primo ordine: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</m:oMath>
                  </m:oMathPara>
                </a14:m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90°</m:t>
                              </m:r>
                            </m:e>
                          </m:d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=3.061,1 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</m:oMath>
                  </m:oMathPara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Massa dei contrappesi posti a una distanza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=90 </m:t>
                    </m:r>
                    <m:r>
                      <m:rPr>
                        <m:sty m:val="p"/>
                      </m:rPr>
                      <a:rPr lang="it-IT" i="0">
                        <a:latin typeface="Cambria Math"/>
                      </a:rPr>
                      <m:t>mm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dall’asse di rotazione: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it-IT" sz="1600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it-IT" sz="16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 dirty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it-IT" sz="1600" i="1" dirty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it-IT" sz="1600" i="1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600" i="1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e>
                              </m:func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1600" i="1">
                          <a:latin typeface="Cambria Math"/>
                        </a:rPr>
                        <m:t> =1,63 </m:t>
                      </m:r>
                      <m:r>
                        <m:rPr>
                          <m:sty m:val="p"/>
                        </m:rPr>
                        <a:rPr lang="it-IT" sz="1600" i="0">
                          <a:latin typeface="Cambria Math"/>
                        </a:rPr>
                        <m:t>kg</m:t>
                      </m:r>
                      <m:r>
                        <a:rPr lang="it-IT" sz="16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Per bilanciare la forza centrifuga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si costruiscono</a:t>
                </a: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due contrappesi di massa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>
                        <a:latin typeface="Cambria Math"/>
                      </a:rPr>
                      <m:t>=0.82 </m:t>
                    </m:r>
                    <m:r>
                      <a:rPr lang="it-IT" sz="1600" i="1">
                        <a:latin typeface="Cambria Math"/>
                      </a:rPr>
                      <m:t>𝑘𝑔</m:t>
                    </m:r>
                    <m:r>
                      <a:rPr lang="it-IT" sz="1600" i="1"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da montare sull’albero a gomiti.</a:t>
                </a:r>
              </a:p>
              <a:p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Il momento invece è sempre presente e non equilibrabile poiché controrotante rispetto all’albero a gomiti.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BCFDDC7-B89D-4257-A617-A3F596FD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3" y="1821986"/>
                <a:ext cx="5424256" cy="4687117"/>
              </a:xfrm>
              <a:prstGeom prst="rect">
                <a:avLst/>
              </a:prstGeom>
              <a:blipFill>
                <a:blip r:embed="rId3"/>
                <a:stretch>
                  <a:fillRect l="-899" t="-780" r="-562" b="-1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D9FF0C9B-BA35-4EE2-A9E0-A882BBF75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1" y="1821986"/>
            <a:ext cx="40005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9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Basamento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6009" y="1822055"/>
            <a:ext cx="542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basamento è costituito di due parti, corpo basamento e coppa dell’olio, collegate con viti M14.</a:t>
            </a:r>
          </a:p>
          <a:p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sezione è rappresentato il particolare dei condotti di refrigerazione.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E1E2342-E0CF-458E-A57B-41705773A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23" y="477168"/>
            <a:ext cx="6721918" cy="638083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E02000A-73A1-48F9-8E21-DE8E3390C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 t="28931" r="16829"/>
          <a:stretch/>
        </p:blipFill>
        <p:spPr>
          <a:xfrm>
            <a:off x="1383630" y="3295291"/>
            <a:ext cx="3569013" cy="35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9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B26BCD30-25B1-4E9E-A1F5-EBD4EF0EA97D}"/>
              </a:ext>
            </a:extLst>
          </p:cNvPr>
          <p:cNvSpPr/>
          <p:nvPr/>
        </p:nvSpPr>
        <p:spPr>
          <a:xfrm>
            <a:off x="6362700" y="1022803"/>
            <a:ext cx="4772025" cy="55080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2CCC86C-AFB1-4DB4-9B09-7275E1E3272F}"/>
              </a:ext>
            </a:extLst>
          </p:cNvPr>
          <p:cNvGrpSpPr/>
          <p:nvPr/>
        </p:nvGrpSpPr>
        <p:grpSpPr>
          <a:xfrm>
            <a:off x="6761123" y="1152778"/>
            <a:ext cx="3975178" cy="4647039"/>
            <a:chOff x="3247518" y="1417449"/>
            <a:chExt cx="4101501" cy="479471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E1E2C14-13C2-4A0B-88F6-F1752DB8E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518" y="1417449"/>
              <a:ext cx="4101501" cy="4794712"/>
            </a:xfrm>
            <a:prstGeom prst="rect">
              <a:avLst/>
            </a:prstGeom>
          </p:spPr>
        </p:pic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90544DA-D790-4924-AD0D-4144DE9DDE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9987" y="2328863"/>
              <a:ext cx="2849516" cy="0"/>
            </a:xfrm>
            <a:prstGeom prst="line">
              <a:avLst/>
            </a:prstGeom>
            <a:ln w="19050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9C6D9C06-AE76-4D33-985A-33DF242EA392}"/>
                </a:ext>
              </a:extLst>
            </p:cNvPr>
            <p:cNvCxnSpPr>
              <a:cxnSpLocks/>
            </p:cNvCxnSpPr>
            <p:nvPr/>
          </p:nvCxnSpPr>
          <p:spPr>
            <a:xfrm>
              <a:off x="6559503" y="2328863"/>
              <a:ext cx="0" cy="3482196"/>
            </a:xfrm>
            <a:prstGeom prst="line">
              <a:avLst/>
            </a:prstGeom>
            <a:ln w="19050">
              <a:solidFill>
                <a:srgbClr val="BC2E29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A22BD24-BC68-4F79-A4FF-1326A989D12B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Scelta turbocompressore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FE9B3B5-E529-430C-A9D9-886515158E58}"/>
              </a:ext>
            </a:extLst>
          </p:cNvPr>
          <p:cNvSpPr txBox="1"/>
          <p:nvPr/>
        </p:nvSpPr>
        <p:spPr>
          <a:xfrm>
            <a:off x="457675" y="1822197"/>
            <a:ext cx="542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catalogo Garrett si è scelto in virtù delle nostre esigenze l’impiego di due turbocompressori modello GTX5533R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II.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FD38B48-C25B-40FF-A4B7-50DE3F613C11}"/>
              </a:ext>
            </a:extLst>
          </p:cNvPr>
          <p:cNvGrpSpPr/>
          <p:nvPr/>
        </p:nvGrpSpPr>
        <p:grpSpPr>
          <a:xfrm>
            <a:off x="6642914" y="5992324"/>
            <a:ext cx="4211596" cy="538524"/>
            <a:chOff x="7076258" y="6034804"/>
            <a:chExt cx="4377973" cy="538524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697C64D-BC0D-4BED-95B9-4EAEF7108B6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58" y="6034804"/>
              <a:ext cx="0" cy="538524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927E14EE-5020-4A38-8AFB-0A3CB62067F7}"/>
                </a:ext>
              </a:extLst>
            </p:cNvPr>
            <p:cNvSpPr txBox="1"/>
            <p:nvPr/>
          </p:nvSpPr>
          <p:spPr>
            <a:xfrm>
              <a:off x="7076258" y="6034804"/>
              <a:ext cx="4377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Nell’immagine è rappresentato il punto di funzionamento a cui corrisponde un rendimento del 73%.</a:t>
              </a:r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F1452AAE-DBDE-49A4-82CE-2BE5A4E2F2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4" y="2953563"/>
            <a:ext cx="5156278" cy="35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9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ADB126-B63D-4966-96C2-DA42A899B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20" y="1327527"/>
            <a:ext cx="5213125" cy="50469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DEDAA7D-D04F-4C2A-A9DB-88A68742A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923"/>
            <a:ext cx="6126195" cy="368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Ingombri e dimensioni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1822197"/>
            <a:ext cx="4566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Nonostante le specifiche di erogazione richieste, soprattutto in termini di potenza da erogare, la configurazione a V e la gestione di aspirazione e scarico priva di valvole ci consentono di contenere sensibilmente gli ingombri, di semplificarne il funzionamento, di ridurre i componenti e di mantenere il motore compatto.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E2048389-E65A-4883-9D9A-1CD55FD49956}"/>
              </a:ext>
            </a:extLst>
          </p:cNvPr>
          <p:cNvGrpSpPr/>
          <p:nvPr/>
        </p:nvGrpSpPr>
        <p:grpSpPr>
          <a:xfrm>
            <a:off x="4930646" y="1702264"/>
            <a:ext cx="7097099" cy="5655450"/>
            <a:chOff x="5083046" y="1327527"/>
            <a:chExt cx="7097099" cy="5655450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8134279A-00B9-4176-8A2E-E4193C5106AF}"/>
                </a:ext>
              </a:extLst>
            </p:cNvPr>
            <p:cNvGrpSpPr/>
            <p:nvPr/>
          </p:nvGrpSpPr>
          <p:grpSpPr>
            <a:xfrm>
              <a:off x="5083046" y="1743779"/>
              <a:ext cx="7097099" cy="5239198"/>
              <a:chOff x="5083046" y="1743779"/>
              <a:chExt cx="7097099" cy="5239198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FCF68D06-A981-40F6-98A8-92B2623D00AA}"/>
                  </a:ext>
                </a:extLst>
              </p:cNvPr>
              <p:cNvGrpSpPr/>
              <p:nvPr/>
            </p:nvGrpSpPr>
            <p:grpSpPr>
              <a:xfrm>
                <a:off x="5731234" y="4319947"/>
                <a:ext cx="3455656" cy="2019111"/>
                <a:chOff x="5654730" y="4369725"/>
                <a:chExt cx="3455656" cy="2019111"/>
              </a:xfrm>
            </p:grpSpPr>
            <p:cxnSp>
              <p:nvCxnSpPr>
                <p:cNvPr id="14" name="Connettore diritto 13">
                  <a:extLst>
                    <a:ext uri="{FF2B5EF4-FFF2-40B4-BE49-F238E27FC236}">
                      <a16:creationId xmlns:a16="http://schemas.microsoft.com/office/drawing/2014/main" id="{F416E12A-47F9-4A2A-8C22-B4EC936348C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5774531" y="4654323"/>
                  <a:ext cx="2864252" cy="1652814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ttore diritto 46">
                  <a:extLst>
                    <a:ext uri="{FF2B5EF4-FFF2-40B4-BE49-F238E27FC236}">
                      <a16:creationId xmlns:a16="http://schemas.microsoft.com/office/drawing/2014/main" id="{112D09CC-2604-408F-B378-44EF0339C0E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500555" y="6038241"/>
                  <a:ext cx="609831" cy="350595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nettore diritto 51">
                  <a:extLst>
                    <a:ext uri="{FF2B5EF4-FFF2-40B4-BE49-F238E27FC236}">
                      <a16:creationId xmlns:a16="http://schemas.microsoft.com/office/drawing/2014/main" id="{DA913BE1-01B8-4C5E-AA57-0211CC8BA08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5654730" y="4369725"/>
                  <a:ext cx="609831" cy="350595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D67C787F-1E66-432A-B690-2CBECE14517C}"/>
                  </a:ext>
                </a:extLst>
              </p:cNvPr>
              <p:cNvGrpSpPr/>
              <p:nvPr/>
            </p:nvGrpSpPr>
            <p:grpSpPr>
              <a:xfrm rot="17989773">
                <a:off x="9396030" y="4198861"/>
                <a:ext cx="2964182" cy="2604049"/>
                <a:chOff x="5919030" y="4150148"/>
                <a:chExt cx="2964182" cy="2604049"/>
              </a:xfrm>
            </p:grpSpPr>
            <p:cxnSp>
              <p:nvCxnSpPr>
                <p:cNvPr id="56" name="Connettore diritto 55">
                  <a:extLst>
                    <a:ext uri="{FF2B5EF4-FFF2-40B4-BE49-F238E27FC236}">
                      <a16:creationId xmlns:a16="http://schemas.microsoft.com/office/drawing/2014/main" id="{A665C8FF-2CB5-4780-AAB4-4BB3B1619C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3610227" flipV="1">
                  <a:off x="6071865" y="4694882"/>
                  <a:ext cx="2604049" cy="1514582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>
                  <a:extLst>
                    <a:ext uri="{FF2B5EF4-FFF2-40B4-BE49-F238E27FC236}">
                      <a16:creationId xmlns:a16="http://schemas.microsoft.com/office/drawing/2014/main" id="{61BF9A78-2467-48EC-839D-7D40F029F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10227" flipH="1" flipV="1">
                  <a:off x="5807019" y="4361952"/>
                  <a:ext cx="524837" cy="300816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ttore diritto 61">
                  <a:extLst>
                    <a:ext uri="{FF2B5EF4-FFF2-40B4-BE49-F238E27FC236}">
                      <a16:creationId xmlns:a16="http://schemas.microsoft.com/office/drawing/2014/main" id="{6A103E6E-37A5-4B2D-8582-458F624A4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10227" flipH="1" flipV="1">
                  <a:off x="8356731" y="5725462"/>
                  <a:ext cx="669329" cy="383633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uppo 64">
                <a:extLst>
                  <a:ext uri="{FF2B5EF4-FFF2-40B4-BE49-F238E27FC236}">
                    <a16:creationId xmlns:a16="http://schemas.microsoft.com/office/drawing/2014/main" id="{86A30CB1-6382-4C2C-8ACA-4C4B79E48FFA}"/>
                  </a:ext>
                </a:extLst>
              </p:cNvPr>
              <p:cNvGrpSpPr/>
              <p:nvPr/>
            </p:nvGrpSpPr>
            <p:grpSpPr>
              <a:xfrm rot="14384808">
                <a:off x="5077112" y="1749713"/>
                <a:ext cx="2367989" cy="2356122"/>
                <a:chOff x="7493457" y="5113349"/>
                <a:chExt cx="2367989" cy="2356122"/>
              </a:xfrm>
            </p:grpSpPr>
            <p:cxnSp>
              <p:nvCxnSpPr>
                <p:cNvPr id="66" name="Connettore diritto 65">
                  <a:extLst>
                    <a:ext uri="{FF2B5EF4-FFF2-40B4-BE49-F238E27FC236}">
                      <a16:creationId xmlns:a16="http://schemas.microsoft.com/office/drawing/2014/main" id="{086CA6BF-EEF9-48B2-8207-CC87C4375E6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7215192" flipH="1" flipV="1">
                  <a:off x="8775677" y="4823976"/>
                  <a:ext cx="1" cy="2171536"/>
                </a:xfrm>
                <a:prstGeom prst="line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 w="sm" len="med"/>
                  <a:tailEnd type="triangle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ttore diritto 67">
                  <a:extLst>
                    <a:ext uri="{FF2B5EF4-FFF2-40B4-BE49-F238E27FC236}">
                      <a16:creationId xmlns:a16="http://schemas.microsoft.com/office/drawing/2014/main" id="{61E18694-1EB5-4D37-ADA2-2A8ED7D95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15192" flipH="1" flipV="1">
                  <a:off x="8461568" y="6374735"/>
                  <a:ext cx="1377823" cy="811649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nettore diritto 91">
                  <a:extLst>
                    <a:ext uri="{FF2B5EF4-FFF2-40B4-BE49-F238E27FC236}">
                      <a16:creationId xmlns:a16="http://schemas.microsoft.com/office/drawing/2014/main" id="{AC751942-2303-4202-98FA-21E795138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15192" flipH="1" flipV="1">
                  <a:off x="7359132" y="5247674"/>
                  <a:ext cx="653778" cy="385128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F5FD6D9-E727-4307-91C0-F13D246B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27527"/>
              <a:ext cx="5659867" cy="4762500"/>
            </a:xfrm>
            <a:prstGeom prst="rect">
              <a:avLst/>
            </a:prstGeom>
          </p:spPr>
        </p:pic>
      </p:grp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7ECADA2-FEEC-4B9E-AF46-5435EAB0581E}"/>
              </a:ext>
            </a:extLst>
          </p:cNvPr>
          <p:cNvSpPr txBox="1"/>
          <p:nvPr/>
        </p:nvSpPr>
        <p:spPr>
          <a:xfrm>
            <a:off x="5404530" y="3163048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H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E553A41B-0688-42A3-9149-9A981C81755C}"/>
              </a:ext>
            </a:extLst>
          </p:cNvPr>
          <p:cNvSpPr txBox="1"/>
          <p:nvPr/>
        </p:nvSpPr>
        <p:spPr>
          <a:xfrm>
            <a:off x="6749064" y="5714580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l</a:t>
            </a: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1213B804-98A1-43FF-BE4F-F95911606DAA}"/>
              </a:ext>
            </a:extLst>
          </p:cNvPr>
          <p:cNvSpPr txBox="1"/>
          <p:nvPr/>
        </p:nvSpPr>
        <p:spPr>
          <a:xfrm>
            <a:off x="10839870" y="5805689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L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D059837-583D-468D-B806-AD0EF7C700F3}"/>
              </a:ext>
            </a:extLst>
          </p:cNvPr>
          <p:cNvSpPr txBox="1"/>
          <p:nvPr/>
        </p:nvSpPr>
        <p:spPr>
          <a:xfrm>
            <a:off x="457675" y="4198908"/>
            <a:ext cx="456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63525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H	=	660 	mm</a:t>
            </a:r>
          </a:p>
          <a:p>
            <a:pPr algn="just" defTabSz="263525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l	=	1.070	mm</a:t>
            </a:r>
          </a:p>
          <a:p>
            <a:pPr algn="just" defTabSz="263525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SpaceClaim ISO CB" pitchFamily="2" charset="0"/>
                <a:cs typeface="SpaceClaim ISO CB" pitchFamily="2" charset="0"/>
              </a:rPr>
              <a:t>L	=	1.029	mm</a:t>
            </a:r>
          </a:p>
        </p:txBody>
      </p:sp>
    </p:spTree>
    <p:extLst>
      <p:ext uri="{BB962C8B-B14F-4D97-AF65-F5344CB8AC3E}">
        <p14:creationId xmlns:p14="http://schemas.microsoft.com/office/powerpoint/2010/main" val="382402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725487B8-1D16-4443-8B31-2D71737074B8}"/>
              </a:ext>
            </a:extLst>
          </p:cNvPr>
          <p:cNvGrpSpPr/>
          <p:nvPr/>
        </p:nvGrpSpPr>
        <p:grpSpPr>
          <a:xfrm>
            <a:off x="6096000" y="1612942"/>
            <a:ext cx="2852737" cy="4476750"/>
            <a:chOff x="6096000" y="1612942"/>
            <a:chExt cx="2852737" cy="447675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5DEDA3C3-2B51-4691-B9BD-F5C8607D570F}"/>
                </a:ext>
              </a:extLst>
            </p:cNvPr>
            <p:cNvGrpSpPr/>
            <p:nvPr/>
          </p:nvGrpSpPr>
          <p:grpSpPr>
            <a:xfrm>
              <a:off x="6096000" y="1612942"/>
              <a:ext cx="2743200" cy="4476750"/>
              <a:chOff x="6762750" y="1609725"/>
              <a:chExt cx="2743200" cy="4476750"/>
            </a:xfrm>
          </p:grpSpPr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411A54E-2BAE-4668-A2F0-4F7B8FD6818A}"/>
                  </a:ext>
                </a:extLst>
              </p:cNvPr>
              <p:cNvSpPr/>
              <p:nvPr/>
            </p:nvSpPr>
            <p:spPr>
              <a:xfrm>
                <a:off x="6762750" y="1609725"/>
                <a:ext cx="2743200" cy="4476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3" name="Connettore diritto 12">
                <a:extLst>
                  <a:ext uri="{FF2B5EF4-FFF2-40B4-BE49-F238E27FC236}">
                    <a16:creationId xmlns:a16="http://schemas.microsoft.com/office/drawing/2014/main" id="{78B45BCA-59BB-4BA1-AC34-BCAE583E2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360000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165702C-F5B7-4997-A899-E3B76561E36E}"/>
                </a:ext>
              </a:extLst>
            </p:cNvPr>
            <p:cNvSpPr txBox="1"/>
            <p:nvPr/>
          </p:nvSpPr>
          <p:spPr>
            <a:xfrm>
              <a:off x="6389936" y="1613582"/>
              <a:ext cx="2558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G2TD2000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1A95DE1-9572-409D-B8E1-839B00288963}"/>
                </a:ext>
              </a:extLst>
            </p:cNvPr>
            <p:cNvSpPr txBox="1"/>
            <p:nvPr/>
          </p:nvSpPr>
          <p:spPr>
            <a:xfrm>
              <a:off x="6237261" y="2202158"/>
              <a:ext cx="2449264" cy="199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a pistoni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Potenza: 2041 HP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Peso a secco: 303,7 kg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Lunghezza: 1.029 mm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Larghezza: 1.070 mm</a:t>
              </a:r>
            </a:p>
            <a:p>
              <a:pPr marL="285750" indent="-285750" algn="just" defTabSz="1790700">
                <a:lnSpc>
                  <a:spcPct val="150000"/>
                </a:lnSpc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Altezza: 660 mm</a:t>
              </a: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42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Confronto con AW129 </a:t>
            </a:r>
            <a:r>
              <a:rPr lang="it-IT" sz="3600" i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Mangusta</a:t>
            </a:r>
            <a:endParaRPr lang="it-IT" sz="3600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5" y="2376195"/>
            <a:ext cx="542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Ricordandone l’impiego come propulsore per elicotteri, per evidenziarne la compattezza e la semplicità costruttiva, lo poniamo in confronto ad un tipico propulsore per una fascia di aeromobili di pari potenza.</a:t>
            </a:r>
          </a:p>
          <a:p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confronto considera la coppia di propulsori del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Mangusta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AW129 di Agusta Westland, ovvero due 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Rolls-Royce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II, che, a differenza del nostro motore a pistoni, sono propulsori </a:t>
            </a:r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turboalbero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78BFB91-28FD-44FC-B92E-F5E0F39B6066}"/>
              </a:ext>
            </a:extLst>
          </p:cNvPr>
          <p:cNvGrpSpPr/>
          <p:nvPr/>
        </p:nvGrpSpPr>
        <p:grpSpPr>
          <a:xfrm>
            <a:off x="9058275" y="1631992"/>
            <a:ext cx="2743200" cy="4476750"/>
            <a:chOff x="6762750" y="1609725"/>
            <a:chExt cx="2743200" cy="4476750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4FD6A69E-40F7-42AA-A106-27EC81B768AE}"/>
                </a:ext>
              </a:extLst>
            </p:cNvPr>
            <p:cNvSpPr/>
            <p:nvPr/>
          </p:nvSpPr>
          <p:spPr>
            <a:xfrm>
              <a:off x="6762750" y="1609725"/>
              <a:ext cx="2743200" cy="447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F0909638-9990-45AE-8C05-5D1165A1C2DE}"/>
                </a:ext>
              </a:extLst>
            </p:cNvPr>
            <p:cNvCxnSpPr>
              <a:cxnSpLocks/>
            </p:cNvCxnSpPr>
            <p:nvPr/>
          </p:nvCxnSpPr>
          <p:spPr>
            <a:xfrm>
              <a:off x="7038975" y="1609725"/>
              <a:ext cx="0" cy="360000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39E018-F19E-4053-9D96-E0368A2B7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870367"/>
            <a:ext cx="3114949" cy="233621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4F7FF73-787D-4A36-86BE-E3BCCACB7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90" y="4133591"/>
            <a:ext cx="3082247" cy="2070709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BAA25C3-57E0-474A-8591-595B22664602}"/>
              </a:ext>
            </a:extLst>
          </p:cNvPr>
          <p:cNvSpPr txBox="1"/>
          <p:nvPr/>
        </p:nvSpPr>
        <p:spPr>
          <a:xfrm>
            <a:off x="9334500" y="1631992"/>
            <a:ext cx="255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BC2E29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AW129 </a:t>
            </a:r>
            <a:r>
              <a:rPr lang="it-IT" sz="2000" i="1" dirty="0">
                <a:solidFill>
                  <a:srgbClr val="BC2E29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Mangusta</a:t>
            </a:r>
            <a:endParaRPr lang="it-IT" sz="2000" dirty="0">
              <a:solidFill>
                <a:srgbClr val="BC2E29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3081BC8-1569-4981-B5FD-2730CD0A0C5B}"/>
              </a:ext>
            </a:extLst>
          </p:cNvPr>
          <p:cNvSpPr txBox="1"/>
          <p:nvPr/>
        </p:nvSpPr>
        <p:spPr>
          <a:xfrm>
            <a:off x="9334500" y="1921352"/>
            <a:ext cx="255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solidFill>
                  <a:srgbClr val="BC2E29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 Rolls-Royce </a:t>
            </a:r>
            <a:r>
              <a:rPr lang="it-IT" sz="1100" i="1" dirty="0" err="1">
                <a:solidFill>
                  <a:srgbClr val="BC2E29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Gem</a:t>
            </a:r>
            <a:r>
              <a:rPr lang="it-IT" sz="1100" i="1" dirty="0">
                <a:solidFill>
                  <a:srgbClr val="BC2E29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A4B784-82E2-4C83-8EA4-53CC584714ED}"/>
              </a:ext>
            </a:extLst>
          </p:cNvPr>
          <p:cNvSpPr txBox="1"/>
          <p:nvPr/>
        </p:nvSpPr>
        <p:spPr>
          <a:xfrm>
            <a:off x="9285061" y="2202158"/>
            <a:ext cx="244926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1790700">
              <a:lnSpc>
                <a:spcPct val="150000"/>
              </a:lnSpc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Motore </a:t>
            </a:r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turboalbero</a:t>
            </a: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defTabSz="1790700">
              <a:lnSpc>
                <a:spcPct val="150000"/>
              </a:lnSpc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Potenza: 2.012 HP</a:t>
            </a:r>
          </a:p>
          <a:p>
            <a:pPr marL="285750" indent="-285750" algn="just" defTabSz="1790700">
              <a:lnSpc>
                <a:spcPct val="150000"/>
              </a:lnSpc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Peso a secco: 2x187 kg</a:t>
            </a:r>
          </a:p>
          <a:p>
            <a:pPr marL="285750" indent="-285750" algn="just" defTabSz="1790700">
              <a:lnSpc>
                <a:spcPct val="150000"/>
              </a:lnSpc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Lunghezza: 1.090 mm</a:t>
            </a:r>
          </a:p>
          <a:p>
            <a:pPr marL="285750" indent="-285750" algn="just" defTabSz="1790700">
              <a:lnSpc>
                <a:spcPct val="150000"/>
              </a:lnSpc>
              <a:buClr>
                <a:srgbClr val="BC2E29"/>
              </a:buClr>
              <a:buFont typeface="Courier New" panose="02070309020205020404" pitchFamily="49" charset="0"/>
              <a:buChar char="o"/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Diametro: 590 mm</a:t>
            </a:r>
          </a:p>
        </p:txBody>
      </p:sp>
    </p:spTree>
    <p:extLst>
      <p:ext uri="{BB962C8B-B14F-4D97-AF65-F5344CB8AC3E}">
        <p14:creationId xmlns:p14="http://schemas.microsoft.com/office/powerpoint/2010/main" val="87401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6311721" y="1055933"/>
            <a:ext cx="542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Fluidodinamica interna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6311721" y="1822197"/>
            <a:ext cx="5424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studio fluidodinamico interessa la 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canna cilindro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l’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airbox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ricavato all’interno del corpo cilindro: il flusso in aspirazione dai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manifold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 raccoglie nell’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airbox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fluisce attraverso le luci del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camera.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conformazione delle luci e le loro dimensioni prendono spunto dalla soluzione adottata dalla Detroit Diesel per i motori DD60 Series.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studio interessa sia lo scarico sia l’aspirazione nelle varie posizioni del pistone (gradi di manovella): avendo scelto un sistema privo di valvole è la posizione del pistone che determina il grado di apertura di ciascuna luce.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AAE795A6-DBDF-4EC5-A996-15465B128583}"/>
              </a:ext>
            </a:extLst>
          </p:cNvPr>
          <p:cNvGraphicFramePr/>
          <p:nvPr/>
        </p:nvGraphicFramePr>
        <p:xfrm>
          <a:off x="116175" y="1144409"/>
          <a:ext cx="5979825" cy="5577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158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9B8AE8-DA86-49D7-B065-20757794BC52}"/>
              </a:ext>
            </a:extLst>
          </p:cNvPr>
          <p:cNvGrpSpPr/>
          <p:nvPr/>
        </p:nvGrpSpPr>
        <p:grpSpPr>
          <a:xfrm>
            <a:off x="412509" y="1125676"/>
            <a:ext cx="11366983" cy="5703387"/>
            <a:chOff x="157073" y="1265486"/>
            <a:chExt cx="11366983" cy="5703387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68359B3F-30B0-4910-BB8E-2B767AB0D456}"/>
                </a:ext>
              </a:extLst>
            </p:cNvPr>
            <p:cNvSpPr/>
            <p:nvPr/>
          </p:nvSpPr>
          <p:spPr>
            <a:xfrm>
              <a:off x="228600" y="1265486"/>
              <a:ext cx="11172825" cy="5455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4039D1BA-5C7F-40BF-8522-96B9446B2A7F}"/>
                </a:ext>
              </a:extLst>
            </p:cNvPr>
            <p:cNvGrpSpPr/>
            <p:nvPr/>
          </p:nvGrpSpPr>
          <p:grpSpPr>
            <a:xfrm>
              <a:off x="157073" y="1348400"/>
              <a:ext cx="11366983" cy="4074701"/>
              <a:chOff x="244548" y="1822197"/>
              <a:chExt cx="10799555" cy="3871296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08A2992D-9776-4BCE-9363-6CA5DC38A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548" y="1970743"/>
                <a:ext cx="3572841" cy="3722750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EE830306-1B03-4411-8AA8-C5DE4650D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014" y="1934460"/>
                <a:ext cx="3686251" cy="3686251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CEF88D30-73B9-43FF-B04F-D6C7D4F30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3446" y="1822197"/>
                <a:ext cx="3600657" cy="3800965"/>
              </a:xfrm>
              <a:prstGeom prst="rect">
                <a:avLst/>
              </a:prstGeom>
            </p:spPr>
          </p:pic>
        </p:grp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40DE17E-C442-4AAC-8DAF-14CEE485C871}"/>
                </a:ext>
              </a:extLst>
            </p:cNvPr>
            <p:cNvCxnSpPr>
              <a:cxnSpLocks/>
            </p:cNvCxnSpPr>
            <p:nvPr/>
          </p:nvCxnSpPr>
          <p:spPr>
            <a:xfrm>
              <a:off x="799175" y="5788058"/>
              <a:ext cx="0" cy="93341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032E7BF2-F6B6-4291-83B9-F0F0B59F7320}"/>
                </a:ext>
              </a:extLst>
            </p:cNvPr>
            <p:cNvSpPr txBox="1"/>
            <p:nvPr/>
          </p:nvSpPr>
          <p:spPr>
            <a:xfrm>
              <a:off x="2756513" y="5731547"/>
              <a:ext cx="8027751" cy="123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1790700">
                <a:buClr>
                  <a:srgbClr val="BC2E29"/>
                </a:buClr>
              </a:pP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prova comprendeva la chiusura alternata delle luci di aspirazione e di scarico per ciascuna prova; le condizioni di prova prevedevano l’ingresso allo stato ambiente (101.325, </a:t>
              </a:r>
              <a:r>
                <a:rPr lang="it-I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323 K) e l’uscita dal fondo del </a:t>
              </a:r>
              <a:r>
                <a:rPr lang="it-IT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liner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alla pressione ridotta di 96.325 </a:t>
              </a:r>
              <a:r>
                <a:rPr lang="it-I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Fondamentale è considerare un </a:t>
              </a:r>
              <a:r>
                <a:rPr lang="it-IT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liner</a:t>
              </a:r>
              <a:r>
                <a:rPr lang="it-I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sufficientemente lungo da avere moto laminare in uscita.</a:t>
              </a:r>
            </a:p>
            <a:p>
              <a:pPr defTabSz="1790700">
                <a:lnSpc>
                  <a:spcPct val="150000"/>
                </a:lnSpc>
                <a:buClr>
                  <a:srgbClr val="BC2E29"/>
                </a:buClr>
              </a:pPr>
              <a:endPara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EE3B0A01-3EF8-4D12-A35C-943C57D2B504}"/>
                </a:ext>
              </a:extLst>
            </p:cNvPr>
            <p:cNvSpPr txBox="1"/>
            <p:nvPr/>
          </p:nvSpPr>
          <p:spPr>
            <a:xfrm>
              <a:off x="799175" y="5731547"/>
              <a:ext cx="195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BC2E29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Calcolo coefficienti di efflusso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26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41E1811-4779-4501-9715-227C417D4614}"/>
              </a:ext>
            </a:extLst>
          </p:cNvPr>
          <p:cNvGrpSpPr/>
          <p:nvPr/>
        </p:nvGrpSpPr>
        <p:grpSpPr>
          <a:xfrm>
            <a:off x="0" y="0"/>
            <a:ext cx="12192000" cy="936000"/>
            <a:chOff x="0" y="-26633"/>
            <a:chExt cx="12192000" cy="936000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4EDEC8-F001-4A9D-A569-E60DBEA0D08B}"/>
                </a:ext>
              </a:extLst>
            </p:cNvPr>
            <p:cNvSpPr/>
            <p:nvPr/>
          </p:nvSpPr>
          <p:spPr>
            <a:xfrm>
              <a:off x="0" y="-26633"/>
              <a:ext cx="12192000" cy="9360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7CC8FBE1-6AB6-4F88-A962-655BEDC25858}"/>
                </a:ext>
              </a:extLst>
            </p:cNvPr>
            <p:cNvGrpSpPr/>
            <p:nvPr/>
          </p:nvGrpSpPr>
          <p:grpSpPr>
            <a:xfrm>
              <a:off x="116176" y="72819"/>
              <a:ext cx="3142058" cy="718363"/>
              <a:chOff x="443345" y="5658982"/>
              <a:chExt cx="3377969" cy="77229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B86D2824-7CBA-4F0E-B215-9C67D8822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5" y="5698836"/>
                <a:ext cx="734280" cy="732444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C06B68-F66F-476F-BD40-F0F5EF7A72F6}"/>
                  </a:ext>
                </a:extLst>
              </p:cNvPr>
              <p:cNvSpPr txBox="1"/>
              <p:nvPr/>
            </p:nvSpPr>
            <p:spPr>
              <a:xfrm>
                <a:off x="1318258" y="5658982"/>
                <a:ext cx="2503056" cy="24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Università di Bologna</a:t>
                </a:r>
              </a:p>
            </p:txBody>
          </p:sp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6F761BC0-4296-48D7-A9F1-3BFDC92D5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259" y="5698836"/>
                <a:ext cx="0" cy="732444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6EE6FF9-039A-4357-8050-AD7923D4CDA1}"/>
                  </a:ext>
                </a:extLst>
              </p:cNvPr>
              <p:cNvSpPr txBox="1"/>
              <p:nvPr/>
            </p:nvSpPr>
            <p:spPr>
              <a:xfrm>
                <a:off x="1306740" y="5883038"/>
                <a:ext cx="2503054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it-IT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Dipartimento di Ingegneria Industriale</a:t>
                </a: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F21213-AA11-4045-A4C3-7EA366D203BD}"/>
              </a:ext>
            </a:extLst>
          </p:cNvPr>
          <p:cNvSpPr txBox="1"/>
          <p:nvPr/>
        </p:nvSpPr>
        <p:spPr>
          <a:xfrm>
            <a:off x="457675" y="1055933"/>
            <a:ext cx="5754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Simulazione fluidodinamica al punto morto inferiore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1A19E5B-62D3-4A0C-B002-3D580F693CE6}"/>
              </a:ext>
            </a:extLst>
          </p:cNvPr>
          <p:cNvGrpSpPr/>
          <p:nvPr/>
        </p:nvGrpSpPr>
        <p:grpSpPr>
          <a:xfrm>
            <a:off x="10308801" y="46493"/>
            <a:ext cx="1883200" cy="771322"/>
            <a:chOff x="10192624" y="5313"/>
            <a:chExt cx="1883200" cy="771322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95B36DD-18C9-45B0-A07D-20A39279C609}"/>
                </a:ext>
              </a:extLst>
            </p:cNvPr>
            <p:cNvSpPr txBox="1"/>
            <p:nvPr/>
          </p:nvSpPr>
          <p:spPr>
            <a:xfrm>
              <a:off x="10192624" y="5313"/>
              <a:ext cx="188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MOTORE DIESEL 2T2000HP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890B418-D77D-4133-BE05-4109F547DDC5}"/>
                </a:ext>
              </a:extLst>
            </p:cNvPr>
            <p:cNvSpPr txBox="1"/>
            <p:nvPr/>
          </p:nvSpPr>
          <p:spPr>
            <a:xfrm>
              <a:off x="10739934" y="515025"/>
              <a:ext cx="1335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>
                  <a:solidFill>
                    <a:schemeClr val="bg1"/>
                  </a:solidFill>
                  <a:latin typeface="Georgia" panose="02040502050405020303" pitchFamily="18" charset="0"/>
                </a:rPr>
                <a:t>per elicottero</a:t>
              </a: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CFDDC7-B89D-4257-A617-A3F596FD6A6F}"/>
              </a:ext>
            </a:extLst>
          </p:cNvPr>
          <p:cNvSpPr txBox="1"/>
          <p:nvPr/>
        </p:nvSpPr>
        <p:spPr>
          <a:xfrm>
            <a:off x="457674" y="2385747"/>
            <a:ext cx="4868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Nelle immagini è riportata la simulazione fluidodinamica al punto morto inferiore in condizioni di esercizio.</a:t>
            </a:r>
          </a:p>
          <a:p>
            <a:pPr algn="just"/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Dalle immagini si denota lo sviluppo dei moti di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tumble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caratteristici: lo sviluppo del fluido all’interno del cilindro è stato studiato in parallelo alla modellazione dell’airbox dell’unità cilindro e delle luci di aspirazione e scarico ricavate sulla canna cilindro o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60DC94C-463D-4BD0-865F-3CAA22DC1F7C}"/>
              </a:ext>
            </a:extLst>
          </p:cNvPr>
          <p:cNvGrpSpPr/>
          <p:nvPr/>
        </p:nvGrpSpPr>
        <p:grpSpPr>
          <a:xfrm>
            <a:off x="5717235" y="1825044"/>
            <a:ext cx="3026005" cy="4830279"/>
            <a:chOff x="6762750" y="1609724"/>
            <a:chExt cx="2743200" cy="4830279"/>
          </a:xfrm>
        </p:grpSpPr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44E13F94-6E77-4E6B-9D93-FED3F5054077}"/>
                </a:ext>
              </a:extLst>
            </p:cNvPr>
            <p:cNvSpPr/>
            <p:nvPr/>
          </p:nvSpPr>
          <p:spPr>
            <a:xfrm>
              <a:off x="6762750" y="1609724"/>
              <a:ext cx="2743200" cy="4830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BB081CEE-39A7-4EBD-9638-67B25DB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7038975" y="4640003"/>
              <a:ext cx="14520" cy="1800000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CFEEDEC-4BF6-4934-A9BA-CB9EBF112A28}"/>
              </a:ext>
            </a:extLst>
          </p:cNvPr>
          <p:cNvGrpSpPr/>
          <p:nvPr/>
        </p:nvGrpSpPr>
        <p:grpSpPr>
          <a:xfrm>
            <a:off x="8858043" y="1825045"/>
            <a:ext cx="3026005" cy="4830278"/>
            <a:chOff x="6762750" y="1609725"/>
            <a:chExt cx="2743200" cy="4830278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EB245922-2BB8-40CF-9F51-B7A9DDF8AF6F}"/>
                </a:ext>
              </a:extLst>
            </p:cNvPr>
            <p:cNvSpPr/>
            <p:nvPr/>
          </p:nvSpPr>
          <p:spPr>
            <a:xfrm>
              <a:off x="6762750" y="1609725"/>
              <a:ext cx="2743200" cy="4830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6E59CAA-FAAF-41B2-A231-F754D5556D1F}"/>
                </a:ext>
              </a:extLst>
            </p:cNvPr>
            <p:cNvCxnSpPr>
              <a:cxnSpLocks/>
            </p:cNvCxnSpPr>
            <p:nvPr/>
          </p:nvCxnSpPr>
          <p:spPr>
            <a:xfrm>
              <a:off x="7038975" y="4640003"/>
              <a:ext cx="7260" cy="1800000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DDC3F935-E698-4384-A6F6-6C29CD8E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6753" r="7294" b="19240"/>
          <a:stretch/>
        </p:blipFill>
        <p:spPr>
          <a:xfrm>
            <a:off x="8910914" y="1874247"/>
            <a:ext cx="2920263" cy="26150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C79D2E6-E4B8-4379-8B4E-E0295FD5E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4449" r="7272" b="8595"/>
          <a:stretch/>
        </p:blipFill>
        <p:spPr>
          <a:xfrm>
            <a:off x="5786690" y="1874247"/>
            <a:ext cx="2887093" cy="2542119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0D4F9-7EE9-42FB-8950-9389F82ED88F}"/>
              </a:ext>
            </a:extLst>
          </p:cNvPr>
          <p:cNvSpPr txBox="1"/>
          <p:nvPr/>
        </p:nvSpPr>
        <p:spPr>
          <a:xfrm>
            <a:off x="6037954" y="4843347"/>
            <a:ext cx="27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790700">
              <a:buClr>
                <a:srgbClr val="BC2E29"/>
              </a:buClr>
            </a:pP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moto di </a:t>
            </a:r>
            <a:r>
              <a:rPr lang="it-IT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fondamentale per il corretto riempimento del cilindro e l’ottimale combustione; nel modello,  il moto di </a:t>
            </a:r>
            <a:r>
              <a:rPr lang="it-IT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generato attraverso le luci, opportunamente conformate data l’assenza delle valvole. Dalle prove il coefficiente di </a:t>
            </a:r>
            <a:r>
              <a:rPr lang="it-IT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è pari a 0,6939.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7E69894-E31D-4AC2-BED4-4C9B3593766F}"/>
              </a:ext>
            </a:extLst>
          </p:cNvPr>
          <p:cNvSpPr txBox="1"/>
          <p:nvPr/>
        </p:nvSpPr>
        <p:spPr>
          <a:xfrm>
            <a:off x="9170754" y="4855323"/>
            <a:ext cx="270528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790700">
              <a:spcAft>
                <a:spcPts val="600"/>
              </a:spcAft>
              <a:buClr>
                <a:srgbClr val="BC2E29"/>
              </a:buClr>
            </a:pP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moto di </a:t>
            </a:r>
            <a:r>
              <a:rPr lang="it-IT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tumble</a:t>
            </a:r>
            <a:r>
              <a:rPr lang="it-IT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importante soprattutto nei motori ad accensione comandata, ma dalla simulazione ne si può apprezzare lo sviluppo.</a:t>
            </a:r>
          </a:p>
          <a:p>
            <a:pPr algn="just" defTabSz="1790700">
              <a:buClr>
                <a:srgbClr val="BC2E29"/>
              </a:buClr>
            </a:pP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quest’altra vista, si evidenzia lo sviluppo del moto di </a:t>
            </a:r>
            <a:r>
              <a:rPr lang="it-IT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  <a:r>
              <a:rPr lang="it-IT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nel condotto di scarico per come si avvolgono i flussi.</a:t>
            </a:r>
            <a:endParaRPr lang="it-IT" sz="12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2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1B402ACEFAB74A94FE58DB20062DC9" ma:contentTypeVersion="7" ma:contentTypeDescription="Creare un nuovo documento." ma:contentTypeScope="" ma:versionID="6f41a4998af29c7c753529ebea3cfc6c">
  <xsd:schema xmlns:xsd="http://www.w3.org/2001/XMLSchema" xmlns:xs="http://www.w3.org/2001/XMLSchema" xmlns:p="http://schemas.microsoft.com/office/2006/metadata/properties" xmlns:ns2="e2feefc2-b897-4dcf-82ae-8a6a2291bfb7" targetNamespace="http://schemas.microsoft.com/office/2006/metadata/properties" ma:root="true" ma:fieldsID="4e6924b048f1ab71151b19eeaa75e23f" ns2:_="">
    <xsd:import namespace="e2feefc2-b897-4dcf-82ae-8a6a2291bf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feefc2-b897-4dcf-82ae-8a6a2291b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CEF2D9-EB94-4276-84B4-170DC5E3B9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1211C6C-E8B3-4FDD-92FD-ED7A985D54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feefc2-b897-4dcf-82ae-8a6a2291bf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45BACD-0176-4ECF-A189-00A4401B26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2680</Words>
  <Application>Microsoft Office PowerPoint</Application>
  <PresentationFormat>Widescreen</PresentationFormat>
  <Paragraphs>350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Georgia</vt:lpstr>
      <vt:lpstr>Roboto</vt:lpstr>
      <vt:lpstr>SpaceClaim ISO CB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Zappalorti - luca.zappalorti@studio.unibo.it</dc:creator>
  <cp:lastModifiedBy>Luca Zappalorti - luca.zappalorti@studio.unibo.it</cp:lastModifiedBy>
  <cp:revision>129</cp:revision>
  <dcterms:created xsi:type="dcterms:W3CDTF">2021-07-19T17:21:36Z</dcterms:created>
  <dcterms:modified xsi:type="dcterms:W3CDTF">2023-02-22T18:05:11Z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0x010100441B402ACEFAB74A94FE58DB20062DC9</vt:lpwstr>
  </property>
</Properties>
</file>